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69"/>
  </p:notesMasterIdLst>
  <p:sldIdLst>
    <p:sldId id="256" r:id="rId2"/>
    <p:sldId id="330" r:id="rId3"/>
    <p:sldId id="257" r:id="rId4"/>
    <p:sldId id="258" r:id="rId5"/>
    <p:sldId id="259" r:id="rId6"/>
    <p:sldId id="260" r:id="rId7"/>
    <p:sldId id="261" r:id="rId8"/>
    <p:sldId id="262" r:id="rId9"/>
    <p:sldId id="334" r:id="rId10"/>
    <p:sldId id="322" r:id="rId11"/>
    <p:sldId id="266" r:id="rId12"/>
    <p:sldId id="267" r:id="rId13"/>
    <p:sldId id="268" r:id="rId14"/>
    <p:sldId id="331" r:id="rId15"/>
    <p:sldId id="332" r:id="rId16"/>
    <p:sldId id="269" r:id="rId17"/>
    <p:sldId id="270" r:id="rId18"/>
    <p:sldId id="272" r:id="rId19"/>
    <p:sldId id="273" r:id="rId20"/>
    <p:sldId id="274" r:id="rId21"/>
    <p:sldId id="275" r:id="rId22"/>
    <p:sldId id="276" r:id="rId23"/>
    <p:sldId id="323" r:id="rId24"/>
    <p:sldId id="278" r:id="rId25"/>
    <p:sldId id="279" r:id="rId26"/>
    <p:sldId id="280" r:id="rId27"/>
    <p:sldId id="281" r:id="rId28"/>
    <p:sldId id="282" r:id="rId29"/>
    <p:sldId id="284" r:id="rId30"/>
    <p:sldId id="285" r:id="rId31"/>
    <p:sldId id="286" r:id="rId32"/>
    <p:sldId id="287" r:id="rId33"/>
    <p:sldId id="288" r:id="rId34"/>
    <p:sldId id="289" r:id="rId35"/>
    <p:sldId id="291" r:id="rId36"/>
    <p:sldId id="292" r:id="rId37"/>
    <p:sldId id="293" r:id="rId38"/>
    <p:sldId id="294" r:id="rId39"/>
    <p:sldId id="295" r:id="rId40"/>
    <p:sldId id="318" r:id="rId41"/>
    <p:sldId id="311" r:id="rId42"/>
    <p:sldId id="310" r:id="rId43"/>
    <p:sldId id="312" r:id="rId44"/>
    <p:sldId id="298" r:id="rId45"/>
    <p:sldId id="333" r:id="rId46"/>
    <p:sldId id="299" r:id="rId47"/>
    <p:sldId id="300" r:id="rId48"/>
    <p:sldId id="301" r:id="rId49"/>
    <p:sldId id="302" r:id="rId50"/>
    <p:sldId id="303" r:id="rId51"/>
    <p:sldId id="304" r:id="rId52"/>
    <p:sldId id="305" r:id="rId53"/>
    <p:sldId id="306" r:id="rId54"/>
    <p:sldId id="307" r:id="rId55"/>
    <p:sldId id="308" r:id="rId56"/>
    <p:sldId id="325" r:id="rId57"/>
    <p:sldId id="324" r:id="rId58"/>
    <p:sldId id="326" r:id="rId59"/>
    <p:sldId id="327" r:id="rId60"/>
    <p:sldId id="328" r:id="rId61"/>
    <p:sldId id="313" r:id="rId62"/>
    <p:sldId id="319" r:id="rId63"/>
    <p:sldId id="315" r:id="rId64"/>
    <p:sldId id="317" r:id="rId65"/>
    <p:sldId id="316" r:id="rId66"/>
    <p:sldId id="314" r:id="rId67"/>
    <p:sldId id="321" r:id="rId6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1" d="100"/>
          <a:sy n="101" d="100"/>
        </p:scale>
        <p:origin x="-630" y="2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80873219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7308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2E19331-25E0-4E09-9123-C6DE142ACC27}" type="slidenum">
              <a:rPr lang="nl-BE" smtClean="0"/>
              <a:t>2</a:t>
            </a:fld>
            <a:endParaRPr lang="nl-BE"/>
          </a:p>
        </p:txBody>
      </p:sp>
    </p:spTree>
    <p:extLst>
      <p:ext uri="{BB962C8B-B14F-4D97-AF65-F5344CB8AC3E}">
        <p14:creationId xmlns:p14="http://schemas.microsoft.com/office/powerpoint/2010/main" val="238509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b17370bdfb_4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b17370bdfb_4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35542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b154af8709_0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b154af8709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4910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b17370bdfb_2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b17370bdfb_2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70278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b154af8709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b154af8709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21972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b154af8709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b154af8709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86948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b154af8709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b154af8709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7463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b154af8709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b154af8709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70690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b154af8709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b154af8709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95773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b154af8709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b154af8709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8448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b154af8709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b154af8709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398954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a0199dd5ed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a0199dd5ed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7317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a0199dd5ed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a0199dd5ed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659025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b17370bdfb_4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b17370bdfb_4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15872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b17370bdfb_4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b17370bdfb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32089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b154af8709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b154af8709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893061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b154af8709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b154af8709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818444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b17370bdfb_3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b17370bdfb_3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54814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b154af8709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b154af8709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095562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b17370bdfb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b17370bdfb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854544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b154af8709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b154af8709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953464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b154af8709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b154af8709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752373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b154af8709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b154af8709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093576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b17370bdfb_4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b17370bdfb_4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731933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b17370bdfb_4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b17370bdfb_4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442377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b154af8709_0_1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b154af8709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173856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b154af8709_0_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b154af8709_0_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98374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b154af8709_0_1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b154af8709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312648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b17370bdfb_4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b17370bdfb_4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63408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b154af8709_0_1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b154af8709_0_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817965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b154af8709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b154af8709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61320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b17370bdfb_2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b17370bdfb_2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84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b154af8709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b154af8709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93999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b17370bdfb_2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b17370bdfb_2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01821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b154af8709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b154af8709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18863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b17370bdfb_4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b17370bdfb_4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897025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b17370bdfb_4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b17370bdfb_4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13778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b17370bdfb_4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b17370bdfb_4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168255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b17370bdfb_3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b17370bdfb_3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401048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b17370bdfb_3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b17370bdfb_3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316235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b17370bdfb_3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b17370bdfb_3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334736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b17370bdfb_3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b17370bdfb_3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64467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b17370bdfb_4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b17370bdfb_4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516209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b17370bdfb_4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b17370bdfb_4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354104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b17370bdfb_4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b17370bdfb_4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81242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a9269a67b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a9269a67b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81079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b17370bdfb_4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 name="Google Shape;364;gb17370bdfb_4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68800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b17370bdfb_4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 name="Google Shape;364;gb17370bdfb_4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42752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b17370bdfb_4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 name="Google Shape;364;gb17370bdfb_4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795318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b17370bdfb_4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 name="Google Shape;364;gb17370bdfb_4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2682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b17370bdfb_4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 name="Google Shape;364;gb17370bdfb_4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55897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604800" y="604800"/>
            <a:ext cx="3631500" cy="999000"/>
          </a:xfrm>
        </p:spPr>
        <p:txBody>
          <a:bodyPr anchor="t" anchorCtr="0"/>
          <a:lstStyle>
            <a:lvl1pPr algn="l">
              <a:lnSpc>
                <a:spcPct val="85000"/>
              </a:lnSpc>
              <a:defRPr sz="4500" cap="all" baseline="0"/>
            </a:lvl1pPr>
          </a:lstStyle>
          <a:p>
            <a:r>
              <a:rPr lang="nl-NL"/>
              <a:t>Klik om de stijl te bewerken</a:t>
            </a:r>
            <a:endParaRPr lang="nl-BE" dirty="0"/>
          </a:p>
        </p:txBody>
      </p:sp>
      <p:sp>
        <p:nvSpPr>
          <p:cNvPr id="3" name="Subtitle 2"/>
          <p:cNvSpPr>
            <a:spLocks noGrp="1"/>
          </p:cNvSpPr>
          <p:nvPr>
            <p:ph type="subTitle" idx="1" hasCustomPrompt="1"/>
          </p:nvPr>
        </p:nvSpPr>
        <p:spPr>
          <a:xfrm>
            <a:off x="604800" y="2003401"/>
            <a:ext cx="3631500" cy="249299"/>
          </a:xfrm>
        </p:spPr>
        <p:txBody>
          <a:bodyPr/>
          <a:lstStyle>
            <a:lvl1pPr marL="0" indent="0" algn="l">
              <a:lnSpc>
                <a:spcPct val="90000"/>
              </a:lnSpc>
              <a:spcAft>
                <a:spcPts val="0"/>
              </a:spcAft>
              <a:buNone/>
              <a:defRPr sz="1800" b="1" baseline="0">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err="1"/>
              <a:t>Voornaam</a:t>
            </a:r>
            <a:r>
              <a:rPr lang="en-US" dirty="0"/>
              <a:t> </a:t>
            </a:r>
            <a:r>
              <a:rPr lang="en-US" dirty="0" err="1"/>
              <a:t>Naam</a:t>
            </a:r>
            <a:endParaRPr lang="nl-BE"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101" y="4571100"/>
            <a:ext cx="1266890" cy="319104"/>
          </a:xfrm>
          <a:prstGeom prst="rect">
            <a:avLst/>
          </a:prstGeom>
        </p:spPr>
      </p:pic>
      <p:sp>
        <p:nvSpPr>
          <p:cNvPr id="22" name="Picture Placeholder 21"/>
          <p:cNvSpPr>
            <a:spLocks noGrp="1"/>
          </p:cNvSpPr>
          <p:nvPr>
            <p:ph type="pic" sz="quarter" idx="13"/>
          </p:nvPr>
        </p:nvSpPr>
        <p:spPr>
          <a:xfrm>
            <a:off x="4572844" y="-1"/>
            <a:ext cx="4571156" cy="5143500"/>
          </a:xfrm>
          <a:custGeom>
            <a:avLst/>
            <a:gdLst>
              <a:gd name="connsiteX0" fmla="*/ 75 w 6094875"/>
              <a:gd name="connsiteY0" fmla="*/ 0 h 6858000"/>
              <a:gd name="connsiteX1" fmla="*/ 2998569 w 6094875"/>
              <a:gd name="connsiteY1" fmla="*/ 0 h 6858000"/>
              <a:gd name="connsiteX2" fmla="*/ 4456575 w 6094875"/>
              <a:gd name="connsiteY2" fmla="*/ 0 h 6858000"/>
              <a:gd name="connsiteX3" fmla="*/ 6094875 w 6094875"/>
              <a:gd name="connsiteY3" fmla="*/ 0 h 6858000"/>
              <a:gd name="connsiteX4" fmla="*/ 6094875 w 6094875"/>
              <a:gd name="connsiteY4" fmla="*/ 6857999 h 6858000"/>
              <a:gd name="connsiteX5" fmla="*/ 2998820 w 6094875"/>
              <a:gd name="connsiteY5" fmla="*/ 6857999 h 6858000"/>
              <a:gd name="connsiteX6" fmla="*/ 2998800 w 6094875"/>
              <a:gd name="connsiteY6" fmla="*/ 6858000 h 6858000"/>
              <a:gd name="connsiteX7" fmla="*/ 2998780 w 6094875"/>
              <a:gd name="connsiteY7" fmla="*/ 6857999 h 6858000"/>
              <a:gd name="connsiteX8" fmla="*/ 2998569 w 6094875"/>
              <a:gd name="connsiteY8" fmla="*/ 6857999 h 6858000"/>
              <a:gd name="connsiteX9" fmla="*/ 2998569 w 6094875"/>
              <a:gd name="connsiteY9" fmla="*/ 6857989 h 6858000"/>
              <a:gd name="connsiteX10" fmla="*/ 2692190 w 6094875"/>
              <a:gd name="connsiteY10" fmla="*/ 6842518 h 6858000"/>
              <a:gd name="connsiteX11" fmla="*/ 0 w 6094875"/>
              <a:gd name="connsiteY11" fmla="*/ 3859200 h 6858000"/>
              <a:gd name="connsiteX12" fmla="*/ 120 w 6094875"/>
              <a:gd name="connsiteY12" fmla="*/ 3854450 h 6858000"/>
              <a:gd name="connsiteX13" fmla="*/ 75 w 6094875"/>
              <a:gd name="connsiteY13" fmla="*/ 38544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94875" h="6858000">
                <a:moveTo>
                  <a:pt x="75" y="0"/>
                </a:moveTo>
                <a:lnTo>
                  <a:pt x="2998569" y="0"/>
                </a:lnTo>
                <a:lnTo>
                  <a:pt x="4456575" y="0"/>
                </a:lnTo>
                <a:lnTo>
                  <a:pt x="6094875" y="0"/>
                </a:lnTo>
                <a:lnTo>
                  <a:pt x="6094875" y="6857999"/>
                </a:lnTo>
                <a:lnTo>
                  <a:pt x="2998820" y="6857999"/>
                </a:lnTo>
                <a:lnTo>
                  <a:pt x="2998800" y="6858000"/>
                </a:lnTo>
                <a:lnTo>
                  <a:pt x="2998780" y="6857999"/>
                </a:lnTo>
                <a:lnTo>
                  <a:pt x="2998569" y="6857999"/>
                </a:lnTo>
                <a:lnTo>
                  <a:pt x="2998569" y="6857989"/>
                </a:lnTo>
                <a:lnTo>
                  <a:pt x="2692190" y="6842518"/>
                </a:lnTo>
                <a:cubicBezTo>
                  <a:pt x="1180026" y="6688949"/>
                  <a:pt x="0" y="5411880"/>
                  <a:pt x="0" y="3859200"/>
                </a:cubicBezTo>
                <a:lnTo>
                  <a:pt x="120" y="3854450"/>
                </a:lnTo>
                <a:lnTo>
                  <a:pt x="75" y="3854450"/>
                </a:lnTo>
                <a:close/>
              </a:path>
            </a:pathLst>
          </a:custGeom>
          <a:noFill/>
        </p:spPr>
        <p:txBody>
          <a:bodyPr wrap="square" tIns="360000">
            <a:noAutofit/>
          </a:bodyPr>
          <a:lstStyle>
            <a:lvl1pPr marL="0" indent="0" algn="ctr">
              <a:buFontTx/>
              <a:buNone/>
              <a:defRPr/>
            </a:lvl1pPr>
          </a:lstStyle>
          <a:p>
            <a:r>
              <a:rPr lang="nl-NL"/>
              <a:t>Klik op het pictogram als u een afbeelding wilt toevoegen</a:t>
            </a:r>
            <a:endParaRPr lang="nl-BE" dirty="0"/>
          </a:p>
        </p:txBody>
      </p:sp>
      <p:sp>
        <p:nvSpPr>
          <p:cNvPr id="4" name="Date Placeholder 3"/>
          <p:cNvSpPr>
            <a:spLocks noGrp="1"/>
          </p:cNvSpPr>
          <p:nvPr>
            <p:ph type="dt" sz="half" idx="14"/>
          </p:nvPr>
        </p:nvSpPr>
        <p:spPr>
          <a:xfrm>
            <a:off x="604800" y="2268000"/>
            <a:ext cx="2057400" cy="162000"/>
          </a:xfrm>
        </p:spPr>
        <p:txBody>
          <a:bodyPr/>
          <a:lstStyle/>
          <a:p>
            <a:fld id="{5EAE72F0-0566-4F84-9566-1C430D94A3AF}" type="datetimeFigureOut">
              <a:rPr lang="nl-BE" smtClean="0"/>
              <a:pPr/>
              <a:t>10/09/2021</a:t>
            </a:fld>
            <a:endParaRPr lang="nl-BE" dirty="0"/>
          </a:p>
        </p:txBody>
      </p:sp>
      <p:sp>
        <p:nvSpPr>
          <p:cNvPr id="5" name="Footer Placeholder 4"/>
          <p:cNvSpPr>
            <a:spLocks noGrp="1"/>
          </p:cNvSpPr>
          <p:nvPr>
            <p:ph type="ftr" sz="quarter" idx="15"/>
          </p:nvPr>
        </p:nvSpPr>
        <p:spPr/>
        <p:txBody>
          <a:bodyPr/>
          <a:lstStyle/>
          <a:p>
            <a:endParaRPr lang="nl-BE"/>
          </a:p>
        </p:txBody>
      </p:sp>
      <p:sp>
        <p:nvSpPr>
          <p:cNvPr id="6" name="Slide Number Placeholder 5"/>
          <p:cNvSpPr>
            <a:spLocks noGrp="1"/>
          </p:cNvSpPr>
          <p:nvPr>
            <p:ph type="sldNum" sz="quarter" idx="16"/>
          </p:nvPr>
        </p:nvSpPr>
        <p:spPr/>
        <p:txBody>
          <a:bodyPr/>
          <a:lstStyle/>
          <a:p>
            <a:fld id="{071E8715-2743-4B49-AEF4-EF9DD82FBF59}" type="slidenum">
              <a:rPr lang="nl-BE" smtClean="0"/>
              <a:pPr/>
              <a:t>‹#›</a:t>
            </a:fld>
            <a:endParaRPr lang="nl-BE"/>
          </a:p>
        </p:txBody>
      </p:sp>
    </p:spTree>
    <p:extLst>
      <p:ext uri="{BB962C8B-B14F-4D97-AF65-F5344CB8AC3E}">
        <p14:creationId xmlns:p14="http://schemas.microsoft.com/office/powerpoint/2010/main" val="3333763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l"/>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1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1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6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1.xml"/><Relationship Id="rId4" Type="http://schemas.openxmlformats.org/officeDocument/2006/relationships/image" Target="../media/image4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mailto:Youssra.bouydiri@vrt.be" TargetMode="External"/><Relationship Id="rId7" Type="http://schemas.openxmlformats.org/officeDocument/2006/relationships/image" Target="../media/image45.jpg"/><Relationship Id="rId2" Type="http://schemas.openxmlformats.org/officeDocument/2006/relationships/hyperlink" Target="mailto:Raf.tubbax@vrt.be" TargetMode="External"/><Relationship Id="rId1" Type="http://schemas.openxmlformats.org/officeDocument/2006/relationships/slideLayout" Target="../slideLayouts/slideLayout11.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hyperlink" Target="mailto:Thomas.holvoet@vrt.be" TargetMode="External"/></Relationships>
</file>

<file path=ppt/slides/_rels/slide6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1829399" y="2571750"/>
            <a:ext cx="57357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l" dirty="0"/>
              <a:t>Social Media Moderation</a:t>
            </a:r>
            <a:endParaRPr dirty="0"/>
          </a:p>
        </p:txBody>
      </p:sp>
      <p:pic>
        <p:nvPicPr>
          <p:cNvPr id="55" name="Google Shape;55;p13"/>
          <p:cNvPicPr preferRelativeResize="0"/>
          <p:nvPr/>
        </p:nvPicPr>
        <p:blipFill>
          <a:blip r:embed="rId3">
            <a:alphaModFix/>
          </a:blip>
          <a:stretch>
            <a:fillRect/>
          </a:stretch>
        </p:blipFill>
        <p:spPr>
          <a:xfrm>
            <a:off x="1167313" y="854827"/>
            <a:ext cx="6544026" cy="16666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604800" y="604800"/>
            <a:ext cx="5923240" cy="999000"/>
          </a:xfrm>
        </p:spPr>
        <p:txBody>
          <a:bodyPr/>
          <a:lstStyle/>
          <a:p>
            <a:r>
              <a:rPr lang="nl-BE" b="1" dirty="0"/>
              <a:t>News</a:t>
            </a:r>
            <a:br>
              <a:rPr lang="nl-BE" b="1" dirty="0"/>
            </a:br>
            <a:r>
              <a:rPr lang="nl-BE" b="1" dirty="0"/>
              <a:t>ombudsman</a:t>
            </a:r>
          </a:p>
        </p:txBody>
      </p:sp>
      <p:sp>
        <p:nvSpPr>
          <p:cNvPr id="8" name="Subtitle 7"/>
          <p:cNvSpPr>
            <a:spLocks noGrp="1"/>
          </p:cNvSpPr>
          <p:nvPr>
            <p:ph type="subTitle" idx="1"/>
          </p:nvPr>
        </p:nvSpPr>
        <p:spPr/>
        <p:txBody>
          <a:bodyPr/>
          <a:lstStyle/>
          <a:p>
            <a:r>
              <a:rPr lang="nl-BE" dirty="0"/>
              <a:t>Tim pauwels</a:t>
            </a:r>
          </a:p>
        </p:txBody>
      </p:sp>
      <p:pic>
        <p:nvPicPr>
          <p:cNvPr id="2" name="Tijdelijke aanduiding voor afbeelding 1"/>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20378" r="20378"/>
          <a:stretch>
            <a:fillRect/>
          </a:stretch>
        </p:blipFill>
        <p:spPr/>
      </p:pic>
      <p:sp>
        <p:nvSpPr>
          <p:cNvPr id="5" name="Date Placeholder 4"/>
          <p:cNvSpPr>
            <a:spLocks noGrp="1"/>
          </p:cNvSpPr>
          <p:nvPr>
            <p:ph type="dt" sz="half" idx="14"/>
          </p:nvPr>
        </p:nvSpPr>
        <p:spPr/>
        <p:txBody>
          <a:bodyPr/>
          <a:lstStyle/>
          <a:p>
            <a:r>
              <a:rPr lang="nl-BE" dirty="0"/>
              <a:t>April 30th 2021</a:t>
            </a:r>
          </a:p>
        </p:txBody>
      </p:sp>
    </p:spTree>
    <p:extLst>
      <p:ext uri="{BB962C8B-B14F-4D97-AF65-F5344CB8AC3E}">
        <p14:creationId xmlns:p14="http://schemas.microsoft.com/office/powerpoint/2010/main" val="1738915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60" name="Google Shape;60;p14"/>
          <p:cNvPicPr preferRelativeResize="0"/>
          <p:nvPr/>
        </p:nvPicPr>
        <p:blipFill>
          <a:blip r:embed="rId3">
            <a:alphaModFix/>
          </a:blip>
          <a:stretch>
            <a:fillRect/>
          </a:stretch>
        </p:blipFill>
        <p:spPr>
          <a:xfrm>
            <a:off x="0" y="0"/>
            <a:ext cx="9797154" cy="5143500"/>
          </a:xfrm>
          <a:prstGeom prst="rect">
            <a:avLst/>
          </a:prstGeom>
          <a:noFill/>
          <a:ln>
            <a:noFill/>
          </a:ln>
        </p:spPr>
      </p:pic>
      <p:sp>
        <p:nvSpPr>
          <p:cNvPr id="61" name="Google Shape;61;p14"/>
          <p:cNvSpPr txBox="1">
            <a:spLocks noGrp="1"/>
          </p:cNvSpPr>
          <p:nvPr>
            <p:ph type="body" idx="1"/>
          </p:nvPr>
        </p:nvSpPr>
        <p:spPr>
          <a:xfrm>
            <a:off x="87175" y="128050"/>
            <a:ext cx="5998800" cy="605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nl" dirty="0"/>
              <a:t>Frank Vandenbroucke</a:t>
            </a:r>
          </a:p>
          <a:p>
            <a:pPr marL="0" lvl="0" indent="0" algn="l" rtl="0">
              <a:spcBef>
                <a:spcPts val="0"/>
              </a:spcBef>
              <a:spcAft>
                <a:spcPts val="0"/>
              </a:spcAft>
              <a:buNone/>
            </a:pPr>
            <a:r>
              <a:rPr lang="nl-BE" dirty="0"/>
              <a:t>M</a:t>
            </a:r>
            <a:r>
              <a:rPr lang="nl" dirty="0"/>
              <a:t>inister of Health</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body" idx="1"/>
          </p:nvPr>
        </p:nvSpPr>
        <p:spPr>
          <a:xfrm>
            <a:off x="446650" y="281600"/>
            <a:ext cx="8339100" cy="1604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nl" sz="2800" dirty="0">
                <a:solidFill>
                  <a:srgbClr val="000000"/>
                </a:solidFill>
              </a:rPr>
              <a:t>“Frank Vandenbroucke is a psychopath. </a:t>
            </a:r>
            <a:r>
              <a:rPr lang="nl-BE" sz="2800" dirty="0">
                <a:solidFill>
                  <a:srgbClr val="000000"/>
                </a:solidFill>
              </a:rPr>
              <a:t>A</a:t>
            </a:r>
            <a:r>
              <a:rPr lang="nl" sz="2800" dirty="0">
                <a:solidFill>
                  <a:srgbClr val="000000"/>
                </a:solidFill>
              </a:rPr>
              <a:t> filthy stinking </a:t>
            </a:r>
            <a:r>
              <a:rPr lang="nl" sz="2800" dirty="0">
                <a:solidFill>
                  <a:srgbClr val="FF0000"/>
                </a:solidFill>
              </a:rPr>
              <a:t>dumbhead</a:t>
            </a:r>
            <a:r>
              <a:rPr lang="nl" sz="2800" dirty="0">
                <a:solidFill>
                  <a:schemeClr val="accent5">
                    <a:lumMod val="60000"/>
                    <a:lumOff val="40000"/>
                  </a:schemeClr>
                </a:solidFill>
              </a:rPr>
              <a:t> </a:t>
            </a:r>
            <a:r>
              <a:rPr lang="nl" sz="2800" dirty="0">
                <a:solidFill>
                  <a:srgbClr val="000000"/>
                </a:solidFill>
              </a:rPr>
              <a:t>who can drop dead immediately as far as I am concerned.”</a:t>
            </a:r>
            <a:endParaRPr sz="2800" dirty="0">
              <a:solidFill>
                <a:srgbClr val="000000"/>
              </a:solidFill>
            </a:endParaRPr>
          </a:p>
        </p:txBody>
      </p:sp>
      <p:pic>
        <p:nvPicPr>
          <p:cNvPr id="67" name="Google Shape;67;p15"/>
          <p:cNvPicPr preferRelativeResize="0"/>
          <p:nvPr/>
        </p:nvPicPr>
        <p:blipFill>
          <a:blip r:embed="rId3">
            <a:alphaModFix/>
          </a:blip>
          <a:stretch>
            <a:fillRect/>
          </a:stretch>
        </p:blipFill>
        <p:spPr>
          <a:xfrm>
            <a:off x="887775" y="2272000"/>
            <a:ext cx="7368449" cy="1705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516100"/>
            <a:ext cx="8520600" cy="1087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3400" dirty="0"/>
              <a:t>“It is about time we eradicate radical islam, together with normal Muslims.”</a:t>
            </a:r>
            <a:endParaRPr sz="3400" dirty="0"/>
          </a:p>
        </p:txBody>
      </p:sp>
      <p:pic>
        <p:nvPicPr>
          <p:cNvPr id="73" name="Google Shape;73;p16"/>
          <p:cNvPicPr preferRelativeResize="0"/>
          <p:nvPr/>
        </p:nvPicPr>
        <p:blipFill>
          <a:blip r:embed="rId3">
            <a:alphaModFix/>
          </a:blip>
          <a:stretch>
            <a:fillRect/>
          </a:stretch>
        </p:blipFill>
        <p:spPr>
          <a:xfrm>
            <a:off x="1112340" y="2571750"/>
            <a:ext cx="6919325" cy="16809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pic>
        <p:nvPicPr>
          <p:cNvPr id="78" name="Google Shape;78;p17"/>
          <p:cNvPicPr preferRelativeResize="0"/>
          <p:nvPr/>
        </p:nvPicPr>
        <p:blipFill>
          <a:blip r:embed="rId3">
            <a:alphaModFix/>
          </a:blip>
          <a:stretch>
            <a:fillRect/>
          </a:stretch>
        </p:blipFill>
        <p:spPr>
          <a:xfrm>
            <a:off x="0" y="2317150"/>
            <a:ext cx="9144001" cy="2021928"/>
          </a:xfrm>
          <a:prstGeom prst="rect">
            <a:avLst/>
          </a:prstGeom>
          <a:noFill/>
          <a:ln>
            <a:noFill/>
          </a:ln>
        </p:spPr>
      </p:pic>
      <p:sp>
        <p:nvSpPr>
          <p:cNvPr id="79" name="Google Shape;79;p17"/>
          <p:cNvSpPr txBox="1"/>
          <p:nvPr/>
        </p:nvSpPr>
        <p:spPr>
          <a:xfrm>
            <a:off x="201725" y="176300"/>
            <a:ext cx="8520600" cy="176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2800" dirty="0"/>
              <a:t>“Do you really think that this filthy Jewish people should be allowed to work in a hospital? When I would be admitted in hospital this people should not thouch my body with their filthy paws ”</a:t>
            </a:r>
            <a:endParaRPr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345567" y="160219"/>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2600" dirty="0"/>
              <a:t>“The meausures are virological nonsense and an unacceptable limitation of our freedom, I, and many others with me refuse to follow them. No muzzling with masks, no hand disinfection and hugging we do as much as we want…”</a:t>
            </a:r>
            <a:endParaRPr sz="2600" dirty="0"/>
          </a:p>
        </p:txBody>
      </p:sp>
      <p:pic>
        <p:nvPicPr>
          <p:cNvPr id="85" name="Google Shape;85;p18"/>
          <p:cNvPicPr preferRelativeResize="0"/>
          <p:nvPr/>
        </p:nvPicPr>
        <p:blipFill>
          <a:blip r:embed="rId3">
            <a:alphaModFix/>
          </a:blip>
          <a:stretch>
            <a:fillRect/>
          </a:stretch>
        </p:blipFill>
        <p:spPr>
          <a:xfrm>
            <a:off x="2314325" y="2571750"/>
            <a:ext cx="4331300" cy="2545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9"/>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l" sz="5500" b="1" dirty="0"/>
              <a:t>Yes, this really was on our Facebookpages </a:t>
            </a:r>
            <a:endParaRPr sz="55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9"/>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l" sz="5500" b="1" dirty="0"/>
              <a:t>Why moderation ? </a:t>
            </a:r>
            <a:endParaRPr sz="5500" b="1" dirty="0"/>
          </a:p>
        </p:txBody>
      </p:sp>
    </p:spTree>
    <p:extLst>
      <p:ext uri="{BB962C8B-B14F-4D97-AF65-F5344CB8AC3E}">
        <p14:creationId xmlns:p14="http://schemas.microsoft.com/office/powerpoint/2010/main" val="2365305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11190CB-42F0-4C7B-A5F9-BFA666801FE6}"/>
              </a:ext>
            </a:extLst>
          </p:cNvPr>
          <p:cNvSpPr>
            <a:spLocks noGrp="1"/>
          </p:cNvSpPr>
          <p:nvPr>
            <p:ph type="title"/>
          </p:nvPr>
        </p:nvSpPr>
        <p:spPr/>
        <p:txBody>
          <a:bodyPr/>
          <a:lstStyle/>
          <a:p>
            <a:r>
              <a:rPr lang="nl-BE" dirty="0" err="1"/>
              <a:t>Why</a:t>
            </a:r>
            <a:r>
              <a:rPr lang="nl-BE" dirty="0"/>
              <a:t> </a:t>
            </a:r>
            <a:r>
              <a:rPr lang="nl-BE" dirty="0" err="1"/>
              <a:t>moderation</a:t>
            </a:r>
            <a:r>
              <a:rPr lang="nl-BE" dirty="0"/>
              <a:t> on </a:t>
            </a:r>
            <a:r>
              <a:rPr lang="nl-BE" dirty="0" err="1"/>
              <a:t>social</a:t>
            </a:r>
            <a:r>
              <a:rPr lang="nl-BE" dirty="0"/>
              <a:t> media?</a:t>
            </a:r>
          </a:p>
        </p:txBody>
      </p:sp>
      <p:sp>
        <p:nvSpPr>
          <p:cNvPr id="3" name="Tijdelijke aanduiding voor tekst 2">
            <a:extLst>
              <a:ext uri="{FF2B5EF4-FFF2-40B4-BE49-F238E27FC236}">
                <a16:creationId xmlns:a16="http://schemas.microsoft.com/office/drawing/2014/main" xmlns="" id="{017C3D1B-B2C6-4F8B-9ED8-25C3C1C58AE4}"/>
              </a:ext>
            </a:extLst>
          </p:cNvPr>
          <p:cNvSpPr>
            <a:spLocks noGrp="1"/>
          </p:cNvSpPr>
          <p:nvPr>
            <p:ph type="body" idx="1"/>
          </p:nvPr>
        </p:nvSpPr>
        <p:spPr/>
        <p:txBody>
          <a:bodyPr/>
          <a:lstStyle/>
          <a:p>
            <a:r>
              <a:rPr lang="nl-BE" sz="2800" dirty="0"/>
              <a:t>We </a:t>
            </a:r>
            <a:r>
              <a:rPr lang="nl-BE" sz="2800" dirty="0" err="1"/>
              <a:t>did</a:t>
            </a:r>
            <a:r>
              <a:rPr lang="nl-BE" sz="2800" dirty="0"/>
              <a:t> </a:t>
            </a:r>
            <a:r>
              <a:rPr lang="nl-BE" sz="2800" dirty="0" err="1"/>
              <a:t>moderation</a:t>
            </a:r>
            <a:r>
              <a:rPr lang="nl-BE" sz="2800" dirty="0"/>
              <a:t>.  But </a:t>
            </a:r>
            <a:r>
              <a:rPr lang="nl-BE" sz="2800" dirty="0" err="1"/>
              <a:t>rather</a:t>
            </a:r>
            <a:r>
              <a:rPr lang="nl-BE" sz="2800" dirty="0"/>
              <a:t> as a </a:t>
            </a:r>
            <a:r>
              <a:rPr lang="nl-BE" sz="2800" dirty="0" err="1"/>
              <a:t>nice</a:t>
            </a:r>
            <a:r>
              <a:rPr lang="nl-BE" sz="2800" dirty="0"/>
              <a:t> </a:t>
            </a:r>
            <a:r>
              <a:rPr lang="nl-BE" sz="2800" dirty="0" err="1"/>
              <a:t>to</a:t>
            </a:r>
            <a:r>
              <a:rPr lang="nl-BE" sz="2800" dirty="0"/>
              <a:t> have. We </a:t>
            </a:r>
            <a:r>
              <a:rPr lang="nl-BE" sz="2800" dirty="0" err="1"/>
              <a:t>did</a:t>
            </a:r>
            <a:r>
              <a:rPr lang="nl-BE" sz="2800" dirty="0"/>
              <a:t> </a:t>
            </a:r>
            <a:r>
              <a:rPr lang="nl-BE" sz="2800" dirty="0" err="1"/>
              <a:t>not</a:t>
            </a:r>
            <a:r>
              <a:rPr lang="nl-BE" sz="2800" dirty="0"/>
              <a:t> </a:t>
            </a:r>
            <a:r>
              <a:rPr lang="nl-BE" sz="2800" dirty="0" err="1"/>
              <a:t>really</a:t>
            </a:r>
            <a:r>
              <a:rPr lang="nl-BE" sz="2800" dirty="0"/>
              <a:t> take </a:t>
            </a:r>
            <a:r>
              <a:rPr lang="nl-BE" sz="2800" dirty="0" err="1"/>
              <a:t>it</a:t>
            </a:r>
            <a:r>
              <a:rPr lang="nl-BE" sz="2800" dirty="0"/>
              <a:t> at </a:t>
            </a:r>
            <a:r>
              <a:rPr lang="nl-BE" sz="2800" dirty="0" err="1"/>
              <a:t>heart</a:t>
            </a:r>
            <a:r>
              <a:rPr lang="nl-BE" sz="2800" dirty="0"/>
              <a:t>. </a:t>
            </a:r>
          </a:p>
          <a:p>
            <a:r>
              <a:rPr lang="nl-BE" sz="2800" dirty="0"/>
              <a:t>We </a:t>
            </a:r>
            <a:r>
              <a:rPr lang="nl-BE" sz="2800" dirty="0" err="1"/>
              <a:t>stopped</a:t>
            </a:r>
            <a:r>
              <a:rPr lang="nl-BE" sz="2800" dirty="0"/>
              <a:t> </a:t>
            </a:r>
            <a:r>
              <a:rPr lang="nl-BE" sz="2800" dirty="0" err="1"/>
              <a:t>comments</a:t>
            </a:r>
            <a:r>
              <a:rPr lang="nl-BE" sz="2800" dirty="0"/>
              <a:t> on </a:t>
            </a:r>
            <a:r>
              <a:rPr lang="nl-BE" sz="2800" dirty="0" err="1"/>
              <a:t>our</a:t>
            </a:r>
            <a:r>
              <a:rPr lang="nl-BE" sz="2800" dirty="0"/>
              <a:t> </a:t>
            </a:r>
            <a:r>
              <a:rPr lang="nl-BE" sz="2800" dirty="0" err="1"/>
              <a:t>own</a:t>
            </a:r>
            <a:r>
              <a:rPr lang="nl-BE" sz="2800" dirty="0"/>
              <a:t> </a:t>
            </a:r>
            <a:r>
              <a:rPr lang="nl-BE" sz="2800" dirty="0" err="1"/>
              <a:t>news</a:t>
            </a:r>
            <a:r>
              <a:rPr lang="nl-BE" sz="2800" dirty="0"/>
              <a:t> website </a:t>
            </a:r>
            <a:r>
              <a:rPr lang="nl-BE" sz="2800" dirty="0" err="1"/>
              <a:t>because</a:t>
            </a:r>
            <a:r>
              <a:rPr lang="nl-BE" sz="2800" dirty="0"/>
              <a:t> we </a:t>
            </a:r>
            <a:r>
              <a:rPr lang="nl-BE" sz="2800" dirty="0" err="1"/>
              <a:t>did</a:t>
            </a:r>
            <a:r>
              <a:rPr lang="nl-BE" sz="2800" dirty="0"/>
              <a:t> </a:t>
            </a:r>
            <a:r>
              <a:rPr lang="nl-BE" sz="2800" dirty="0" err="1"/>
              <a:t>not</a:t>
            </a:r>
            <a:r>
              <a:rPr lang="nl-BE" sz="2800" dirty="0"/>
              <a:t> </a:t>
            </a:r>
            <a:r>
              <a:rPr lang="nl-BE" sz="2800" dirty="0" err="1"/>
              <a:t>find</a:t>
            </a:r>
            <a:r>
              <a:rPr lang="nl-BE" sz="2800" dirty="0"/>
              <a:t> </a:t>
            </a:r>
            <a:r>
              <a:rPr lang="nl-BE" sz="2800" dirty="0" err="1"/>
              <a:t>the</a:t>
            </a:r>
            <a:r>
              <a:rPr lang="nl-BE" sz="2800" dirty="0"/>
              <a:t> hands </a:t>
            </a:r>
            <a:r>
              <a:rPr lang="nl-BE" sz="2800" dirty="0" err="1"/>
              <a:t>and</a:t>
            </a:r>
            <a:r>
              <a:rPr lang="nl-BE" sz="2800" dirty="0"/>
              <a:t> resources </a:t>
            </a:r>
            <a:r>
              <a:rPr lang="nl-BE" sz="2800" dirty="0" err="1"/>
              <a:t>to</a:t>
            </a:r>
            <a:r>
              <a:rPr lang="nl-BE" sz="2800" dirty="0"/>
              <a:t> </a:t>
            </a:r>
            <a:r>
              <a:rPr lang="nl-BE" sz="2800" dirty="0" err="1"/>
              <a:t>organise</a:t>
            </a:r>
            <a:r>
              <a:rPr lang="nl-BE" sz="2800" dirty="0"/>
              <a:t> </a:t>
            </a:r>
            <a:r>
              <a:rPr lang="nl-BE" sz="2800" dirty="0" err="1"/>
              <a:t>effective</a:t>
            </a:r>
            <a:r>
              <a:rPr lang="nl-BE" sz="2800" dirty="0"/>
              <a:t> </a:t>
            </a:r>
            <a:r>
              <a:rPr lang="nl-BE" sz="2800" dirty="0" err="1"/>
              <a:t>moderation</a:t>
            </a:r>
            <a:r>
              <a:rPr lang="nl-BE" sz="2800" dirty="0"/>
              <a:t>. But </a:t>
            </a:r>
            <a:r>
              <a:rPr lang="nl-BE" sz="2800" dirty="0" err="1"/>
              <a:t>this</a:t>
            </a:r>
            <a:r>
              <a:rPr lang="nl-BE" sz="2800" dirty="0"/>
              <a:t> </a:t>
            </a:r>
            <a:r>
              <a:rPr lang="nl-BE" sz="2800" dirty="0" err="1"/>
              <a:t>just</a:t>
            </a:r>
            <a:r>
              <a:rPr lang="nl-BE" sz="2800" dirty="0"/>
              <a:t> made Facebook </a:t>
            </a:r>
            <a:r>
              <a:rPr lang="nl-BE" sz="2800" dirty="0" err="1"/>
              <a:t>the</a:t>
            </a:r>
            <a:r>
              <a:rPr lang="nl-BE" sz="2800" dirty="0"/>
              <a:t> </a:t>
            </a:r>
            <a:r>
              <a:rPr lang="nl-BE" sz="2800" dirty="0" err="1"/>
              <a:t>place</a:t>
            </a:r>
            <a:r>
              <a:rPr lang="nl-BE" sz="2800" dirty="0"/>
              <a:t> </a:t>
            </a:r>
            <a:r>
              <a:rPr lang="nl-BE" sz="2800" dirty="0" err="1"/>
              <a:t>to</a:t>
            </a:r>
            <a:r>
              <a:rPr lang="nl-BE" sz="2800" dirty="0"/>
              <a:t> </a:t>
            </a:r>
            <a:r>
              <a:rPr lang="nl-BE" sz="2800" dirty="0" err="1"/>
              <a:t>be</a:t>
            </a:r>
            <a:r>
              <a:rPr lang="nl-BE" sz="2800" dirty="0"/>
              <a:t>.</a:t>
            </a:r>
          </a:p>
        </p:txBody>
      </p:sp>
    </p:spTree>
    <p:extLst>
      <p:ext uri="{BB962C8B-B14F-4D97-AF65-F5344CB8AC3E}">
        <p14:creationId xmlns:p14="http://schemas.microsoft.com/office/powerpoint/2010/main" val="2658633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l" sz="7000" b="1" dirty="0"/>
              <a:t>It is a duty</a:t>
            </a:r>
            <a:br>
              <a:rPr lang="nl" sz="7000" b="1" dirty="0"/>
            </a:br>
            <a:r>
              <a:rPr lang="nl" sz="1200" b="1" dirty="0"/>
              <a:t>Although we sometimes forget about it, our redaction statute actually says that we have to do it.</a:t>
            </a:r>
            <a:endParaRPr sz="12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l" sz="7000" b="1" dirty="0"/>
              <a:t>It helps our brand</a:t>
            </a:r>
            <a:endParaRPr sz="70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dirty="0"/>
              <a:t>Why moderation on social media?  </a:t>
            </a:r>
            <a:endParaRPr dirty="0"/>
          </a:p>
        </p:txBody>
      </p:sp>
      <p:sp>
        <p:nvSpPr>
          <p:cNvPr id="124" name="Google Shape;124;p25"/>
          <p:cNvSpPr txBox="1">
            <a:spLocks noGrp="1"/>
          </p:cNvSpPr>
          <p:nvPr>
            <p:ph type="body" idx="1"/>
          </p:nvPr>
        </p:nvSpPr>
        <p:spPr>
          <a:xfrm>
            <a:off x="74400" y="1755557"/>
            <a:ext cx="8995200" cy="1296600"/>
          </a:xfrm>
          <a:prstGeom prst="rect">
            <a:avLst/>
          </a:prstGeom>
        </p:spPr>
        <p:txBody>
          <a:bodyPr spcFirstLastPara="1" wrap="square" lIns="91425" tIns="91425" rIns="91425" bIns="91425" anchor="t" anchorCtr="0">
            <a:noAutofit/>
          </a:bodyPr>
          <a:lstStyle/>
          <a:p>
            <a:pPr marL="1371600" lvl="0" indent="457200" rtl="0">
              <a:spcBef>
                <a:spcPts val="0"/>
              </a:spcBef>
              <a:spcAft>
                <a:spcPts val="0"/>
              </a:spcAft>
              <a:buNone/>
            </a:pPr>
            <a:r>
              <a:rPr lang="nl" sz="2500" dirty="0">
                <a:solidFill>
                  <a:srgbClr val="000000"/>
                </a:solidFill>
              </a:rPr>
              <a:t>A negative atmosphere damages our brand.</a:t>
            </a:r>
          </a:p>
          <a:p>
            <a:pPr marL="1371600" lvl="0" indent="457200" rtl="0">
              <a:spcBef>
                <a:spcPts val="0"/>
              </a:spcBef>
              <a:spcAft>
                <a:spcPts val="0"/>
              </a:spcAft>
              <a:buNone/>
            </a:pPr>
            <a:endParaRPr lang="nl" sz="2500" dirty="0">
              <a:solidFill>
                <a:srgbClr val="000000"/>
              </a:solidFill>
            </a:endParaRPr>
          </a:p>
          <a:p>
            <a:pPr marL="1371600" lvl="0" indent="457200" rtl="0">
              <a:spcBef>
                <a:spcPts val="0"/>
              </a:spcBef>
              <a:spcAft>
                <a:spcPts val="0"/>
              </a:spcAft>
              <a:buNone/>
            </a:pPr>
            <a:r>
              <a:rPr lang="nl" sz="2500" dirty="0">
                <a:solidFill>
                  <a:srgbClr val="000000"/>
                </a:solidFill>
              </a:rPr>
              <a:t>A positive one helps us.</a:t>
            </a:r>
            <a:endParaRPr sz="2500" dirty="0">
              <a:solidFill>
                <a:srgbClr val="000000"/>
              </a:solidFill>
            </a:endParaRPr>
          </a:p>
          <a:p>
            <a:pPr marL="457200" lvl="0" indent="0" algn="l" rtl="0">
              <a:spcBef>
                <a:spcPts val="1600"/>
              </a:spcBef>
              <a:spcAft>
                <a:spcPts val="0"/>
              </a:spcAft>
              <a:buNone/>
            </a:pPr>
            <a:endParaRPr sz="2500" dirty="0"/>
          </a:p>
          <a:p>
            <a:pPr marL="0" lvl="0" indent="0" algn="l" rtl="0">
              <a:spcBef>
                <a:spcPts val="1600"/>
              </a:spcBef>
              <a:spcAft>
                <a:spcPts val="1600"/>
              </a:spcAft>
              <a:buNone/>
            </a:pPr>
            <a:endParaRPr dirty="0"/>
          </a:p>
        </p:txBody>
      </p:sp>
      <p:pic>
        <p:nvPicPr>
          <p:cNvPr id="4" name="Google Shape;55;p13">
            <a:extLst>
              <a:ext uri="{FF2B5EF4-FFF2-40B4-BE49-F238E27FC236}">
                <a16:creationId xmlns:a16="http://schemas.microsoft.com/office/drawing/2014/main" xmlns="" id="{782B521F-5635-4CED-B4AE-4B2D1EE25C0F}"/>
              </a:ext>
            </a:extLst>
          </p:cNvPr>
          <p:cNvPicPr preferRelativeResize="0"/>
          <p:nvPr/>
        </p:nvPicPr>
        <p:blipFill>
          <a:blip r:embed="rId3">
            <a:alphaModFix/>
          </a:blip>
          <a:stretch>
            <a:fillRect/>
          </a:stretch>
        </p:blipFill>
        <p:spPr>
          <a:xfrm>
            <a:off x="7615825" y="4578263"/>
            <a:ext cx="1160226" cy="30439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42249C40-2E38-4949-B6B3-2506D3AD73EA}"/>
              </a:ext>
            </a:extLst>
          </p:cNvPr>
          <p:cNvSpPr>
            <a:spLocks noGrp="1"/>
          </p:cNvSpPr>
          <p:nvPr>
            <p:ph type="title"/>
          </p:nvPr>
        </p:nvSpPr>
        <p:spPr/>
        <p:txBody>
          <a:bodyPr/>
          <a:lstStyle/>
          <a:p>
            <a:endParaRPr lang="nl-BE"/>
          </a:p>
        </p:txBody>
      </p:sp>
      <p:sp>
        <p:nvSpPr>
          <p:cNvPr id="3" name="Tijdelijke aanduiding voor tekst 2">
            <a:extLst>
              <a:ext uri="{FF2B5EF4-FFF2-40B4-BE49-F238E27FC236}">
                <a16:creationId xmlns:a16="http://schemas.microsoft.com/office/drawing/2014/main" xmlns="" id="{F2F04361-421D-4B7A-B6D3-6055CEBF0B56}"/>
              </a:ext>
            </a:extLst>
          </p:cNvPr>
          <p:cNvSpPr>
            <a:spLocks noGrp="1"/>
          </p:cNvSpPr>
          <p:nvPr>
            <p:ph type="body" idx="1"/>
          </p:nvPr>
        </p:nvSpPr>
        <p:spPr/>
        <p:txBody>
          <a:bodyPr/>
          <a:lstStyle/>
          <a:p>
            <a:endParaRPr lang="nl-BE"/>
          </a:p>
        </p:txBody>
      </p:sp>
      <p:pic>
        <p:nvPicPr>
          <p:cNvPr id="5" name="Afbeelding 4">
            <a:extLst>
              <a:ext uri="{FF2B5EF4-FFF2-40B4-BE49-F238E27FC236}">
                <a16:creationId xmlns:a16="http://schemas.microsoft.com/office/drawing/2014/main" xmlns="" id="{E9850614-C77B-4DFC-B8DE-9CA371515ED9}"/>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049124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D28E7735-47D6-4EB3-A0BC-7D49AF3F503A}"/>
              </a:ext>
            </a:extLst>
          </p:cNvPr>
          <p:cNvSpPr>
            <a:spLocks noGrp="1"/>
          </p:cNvSpPr>
          <p:nvPr>
            <p:ph type="title"/>
          </p:nvPr>
        </p:nvSpPr>
        <p:spPr/>
        <p:txBody>
          <a:bodyPr/>
          <a:lstStyle/>
          <a:p>
            <a:endParaRPr lang="nl-BE"/>
          </a:p>
        </p:txBody>
      </p:sp>
      <p:sp>
        <p:nvSpPr>
          <p:cNvPr id="3" name="Tijdelijke aanduiding voor tekst 2">
            <a:extLst>
              <a:ext uri="{FF2B5EF4-FFF2-40B4-BE49-F238E27FC236}">
                <a16:creationId xmlns:a16="http://schemas.microsoft.com/office/drawing/2014/main" xmlns="" id="{31A136B0-F506-4E2F-8A79-3F3A6A8549CE}"/>
              </a:ext>
            </a:extLst>
          </p:cNvPr>
          <p:cNvSpPr>
            <a:spLocks noGrp="1"/>
          </p:cNvSpPr>
          <p:nvPr>
            <p:ph type="body" idx="1"/>
          </p:nvPr>
        </p:nvSpPr>
        <p:spPr/>
        <p:txBody>
          <a:bodyPr/>
          <a:lstStyle/>
          <a:p>
            <a:endParaRPr lang="nl-BE"/>
          </a:p>
        </p:txBody>
      </p:sp>
      <p:pic>
        <p:nvPicPr>
          <p:cNvPr id="5" name="Afbeelding 4">
            <a:extLst>
              <a:ext uri="{FF2B5EF4-FFF2-40B4-BE49-F238E27FC236}">
                <a16:creationId xmlns:a16="http://schemas.microsoft.com/office/drawing/2014/main" xmlns="" id="{87F959DD-BA83-4B16-8DD0-8781DE72A06C}"/>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691480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29" name="Google Shape;129;p26"/>
          <p:cNvPicPr preferRelativeResize="0"/>
          <p:nvPr/>
        </p:nvPicPr>
        <p:blipFill rotWithShape="1">
          <a:blip r:embed="rId3">
            <a:alphaModFix/>
          </a:blip>
          <a:srcRect t="36362"/>
          <a:stretch/>
        </p:blipFill>
        <p:spPr>
          <a:xfrm>
            <a:off x="4737000" y="2571750"/>
            <a:ext cx="4285600" cy="2511475"/>
          </a:xfrm>
          <a:prstGeom prst="rect">
            <a:avLst/>
          </a:prstGeom>
          <a:noFill/>
          <a:ln>
            <a:noFill/>
          </a:ln>
        </p:spPr>
      </p:pic>
      <p:sp>
        <p:nvSpPr>
          <p:cNvPr id="130" name="Google Shape;130;p26"/>
          <p:cNvSpPr txBox="1"/>
          <p:nvPr/>
        </p:nvSpPr>
        <p:spPr>
          <a:xfrm>
            <a:off x="0" y="453925"/>
            <a:ext cx="8381400" cy="4629300"/>
          </a:xfrm>
          <a:prstGeom prst="rect">
            <a:avLst/>
          </a:prstGeom>
          <a:noFill/>
          <a:ln>
            <a:noFill/>
          </a:ln>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nl" sz="2400" b="1" dirty="0"/>
              <a:t>Big egoist !!!!!!</a:t>
            </a:r>
            <a:endParaRPr sz="2400" b="1" dirty="0"/>
          </a:p>
          <a:p>
            <a:pPr marL="457200" lvl="0" indent="0" algn="l" rtl="0">
              <a:spcBef>
                <a:spcPts val="0"/>
              </a:spcBef>
              <a:spcAft>
                <a:spcPts val="0"/>
              </a:spcAft>
              <a:buNone/>
            </a:pPr>
            <a:endParaRPr sz="2400" b="1" dirty="0"/>
          </a:p>
          <a:p>
            <a:pPr marL="457200" lvl="0" indent="-381000" algn="l" rtl="0">
              <a:spcBef>
                <a:spcPts val="0"/>
              </a:spcBef>
              <a:spcAft>
                <a:spcPts val="0"/>
              </a:spcAft>
              <a:buSzPts val="2400"/>
              <a:buChar char="-"/>
            </a:pPr>
            <a:r>
              <a:rPr lang="nl" sz="2400" b="1" dirty="0"/>
              <a:t>Just like you then, stupid sheep</a:t>
            </a:r>
            <a:endParaRPr sz="2400" b="1" dirty="0"/>
          </a:p>
          <a:p>
            <a:pPr marL="457200" lvl="0" indent="0" algn="l" rtl="0">
              <a:spcBef>
                <a:spcPts val="0"/>
              </a:spcBef>
              <a:spcAft>
                <a:spcPts val="0"/>
              </a:spcAft>
              <a:buNone/>
            </a:pPr>
            <a:endParaRPr sz="2400" b="1" dirty="0"/>
          </a:p>
          <a:p>
            <a:pPr marL="457200" lvl="0" indent="-381000" algn="l" rtl="0">
              <a:spcBef>
                <a:spcPts val="0"/>
              </a:spcBef>
              <a:spcAft>
                <a:spcPts val="0"/>
              </a:spcAft>
              <a:buSzPts val="2400"/>
              <a:buChar char="-"/>
            </a:pPr>
            <a:r>
              <a:rPr lang="nl" sz="2400" b="1" dirty="0"/>
              <a:t>I have a couple of sheep for sale, probably room enough at your place!</a:t>
            </a:r>
            <a:endParaRPr sz="24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7"/>
          <p:cNvSpPr txBox="1">
            <a:spLocks noGrp="1"/>
          </p:cNvSpPr>
          <p:nvPr>
            <p:ph type="title"/>
          </p:nvPr>
        </p:nvSpPr>
        <p:spPr>
          <a:xfrm>
            <a:off x="311700" y="215624"/>
            <a:ext cx="8520600" cy="1356391"/>
          </a:xfrm>
          <a:prstGeom prst="rect">
            <a:avLst/>
          </a:prstGeom>
          <a:solidFill>
            <a:srgbClr val="FFFF00"/>
          </a:solidFill>
        </p:spPr>
        <p:txBody>
          <a:bodyPr spcFirstLastPara="1" wrap="square" lIns="91425" tIns="91425" rIns="91425" bIns="91425" anchor="t" anchorCtr="0">
            <a:noAutofit/>
          </a:bodyPr>
          <a:lstStyle/>
          <a:p>
            <a:pPr marL="0" lvl="0" indent="0" algn="l" rtl="0">
              <a:spcBef>
                <a:spcPts val="0"/>
              </a:spcBef>
              <a:spcAft>
                <a:spcPts val="0"/>
              </a:spcAft>
              <a:buNone/>
            </a:pPr>
            <a:r>
              <a:rPr lang="nl" dirty="0"/>
              <a:t>“What’s he looking for in politics, this clodhopper? How much commonplace scum they have among them at Vlaamse Belang ?”</a:t>
            </a:r>
            <a:endParaRPr dirty="0"/>
          </a:p>
        </p:txBody>
      </p:sp>
      <p:pic>
        <p:nvPicPr>
          <p:cNvPr id="136" name="Google Shape;136;p27"/>
          <p:cNvPicPr preferRelativeResize="0"/>
          <p:nvPr/>
        </p:nvPicPr>
        <p:blipFill rotWithShape="1">
          <a:blip r:embed="rId3">
            <a:alphaModFix/>
          </a:blip>
          <a:srcRect l="29681"/>
          <a:stretch/>
        </p:blipFill>
        <p:spPr>
          <a:xfrm>
            <a:off x="389925" y="1941300"/>
            <a:ext cx="6911800" cy="29138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pic>
        <p:nvPicPr>
          <p:cNvPr id="147" name="Google Shape;147;p29"/>
          <p:cNvPicPr preferRelativeResize="0"/>
          <p:nvPr/>
        </p:nvPicPr>
        <p:blipFill>
          <a:blip r:embed="rId3">
            <a:alphaModFix/>
          </a:blip>
          <a:stretch>
            <a:fillRect/>
          </a:stretch>
        </p:blipFill>
        <p:spPr>
          <a:xfrm>
            <a:off x="1239400" y="0"/>
            <a:ext cx="5451175" cy="53723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30"/>
          <p:cNvPicPr preferRelativeResize="0"/>
          <p:nvPr/>
        </p:nvPicPr>
        <p:blipFill rotWithShape="1">
          <a:blip r:embed="rId3">
            <a:alphaModFix/>
          </a:blip>
          <a:srcRect l="2403" r="12351" b="21457"/>
          <a:stretch/>
        </p:blipFill>
        <p:spPr>
          <a:xfrm>
            <a:off x="71175" y="1175425"/>
            <a:ext cx="3325475" cy="2403200"/>
          </a:xfrm>
          <a:prstGeom prst="rect">
            <a:avLst/>
          </a:prstGeom>
          <a:noFill/>
          <a:ln>
            <a:noFill/>
          </a:ln>
        </p:spPr>
      </p:pic>
      <p:pic>
        <p:nvPicPr>
          <p:cNvPr id="153" name="Google Shape;153;p30"/>
          <p:cNvPicPr preferRelativeResize="0"/>
          <p:nvPr/>
        </p:nvPicPr>
        <p:blipFill>
          <a:blip r:embed="rId4">
            <a:alphaModFix/>
          </a:blip>
          <a:stretch>
            <a:fillRect/>
          </a:stretch>
        </p:blipFill>
        <p:spPr>
          <a:xfrm>
            <a:off x="3514250" y="1175425"/>
            <a:ext cx="5358875" cy="2075400"/>
          </a:xfrm>
          <a:prstGeom prst="rect">
            <a:avLst/>
          </a:prstGeom>
          <a:noFill/>
          <a:ln>
            <a:noFill/>
          </a:ln>
        </p:spPr>
      </p:pic>
      <p:sp>
        <p:nvSpPr>
          <p:cNvPr id="154" name="Google Shape;154;p30"/>
          <p:cNvSpPr/>
          <p:nvPr/>
        </p:nvSpPr>
        <p:spPr>
          <a:xfrm>
            <a:off x="2033875" y="3848600"/>
            <a:ext cx="1362900" cy="959400"/>
          </a:xfrm>
          <a:prstGeom prst="wedgeRectCallout">
            <a:avLst>
              <a:gd name="adj1" fmla="val 32368"/>
              <a:gd name="adj2" fmla="val -78721"/>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nl"/>
              <a:t>56 likes</a:t>
            </a:r>
            <a:endParaRPr/>
          </a:p>
        </p:txBody>
      </p:sp>
      <p:sp>
        <p:nvSpPr>
          <p:cNvPr id="155" name="Google Shape;155;p30"/>
          <p:cNvSpPr/>
          <p:nvPr/>
        </p:nvSpPr>
        <p:spPr>
          <a:xfrm>
            <a:off x="7391000" y="3654025"/>
            <a:ext cx="1362900" cy="959400"/>
          </a:xfrm>
          <a:prstGeom prst="wedgeRectCallout">
            <a:avLst>
              <a:gd name="adj1" fmla="val 33166"/>
              <a:gd name="adj2" fmla="val -90351"/>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nl"/>
              <a:t>100 likes</a:t>
            </a:r>
            <a:endParaRPr/>
          </a:p>
        </p:txBody>
      </p:sp>
      <p:sp>
        <p:nvSpPr>
          <p:cNvPr id="2" name="Tekstvak 1">
            <a:extLst>
              <a:ext uri="{FF2B5EF4-FFF2-40B4-BE49-F238E27FC236}">
                <a16:creationId xmlns:a16="http://schemas.microsoft.com/office/drawing/2014/main" xmlns="" id="{86FB0AB3-2C47-467C-A6ED-B104608F189B}"/>
              </a:ext>
            </a:extLst>
          </p:cNvPr>
          <p:cNvSpPr txBox="1"/>
          <p:nvPr/>
        </p:nvSpPr>
        <p:spPr>
          <a:xfrm>
            <a:off x="231732" y="100208"/>
            <a:ext cx="8912268" cy="461665"/>
          </a:xfrm>
          <a:prstGeom prst="rect">
            <a:avLst/>
          </a:prstGeom>
          <a:noFill/>
        </p:spPr>
        <p:txBody>
          <a:bodyPr wrap="square" rtlCol="0">
            <a:spAutoFit/>
          </a:bodyPr>
          <a:lstStyle/>
          <a:p>
            <a:r>
              <a:rPr lang="nl-BE" sz="2400" dirty="0" err="1"/>
              <a:t>Appeals</a:t>
            </a:r>
            <a:r>
              <a:rPr lang="nl-BE" sz="2400" dirty="0"/>
              <a:t> </a:t>
            </a:r>
            <a:r>
              <a:rPr lang="nl-BE" sz="2400" dirty="0" err="1"/>
              <a:t>to</a:t>
            </a:r>
            <a:r>
              <a:rPr lang="nl-BE" sz="2400" dirty="0"/>
              <a:t> keep </a:t>
            </a:r>
            <a:r>
              <a:rPr lang="nl-BE" sz="2400" dirty="0" err="1"/>
              <a:t>polite</a:t>
            </a:r>
            <a:r>
              <a:rPr lang="nl-BE" sz="2400" dirty="0"/>
              <a:t> </a:t>
            </a:r>
            <a:r>
              <a:rPr lang="nl-BE" sz="2400" dirty="0" err="1"/>
              <a:t>very</a:t>
            </a:r>
            <a:r>
              <a:rPr lang="nl-BE" sz="2400" dirty="0"/>
              <a:t> </a:t>
            </a:r>
            <a:r>
              <a:rPr lang="nl-BE" sz="2400" dirty="0" err="1"/>
              <a:t>often</a:t>
            </a:r>
            <a:r>
              <a:rPr lang="nl-BE" sz="2400" dirty="0"/>
              <a:t> get warm responses </a:t>
            </a:r>
            <a:r>
              <a:rPr lang="nl-BE" sz="2400" dirty="0" err="1"/>
              <a:t>and</a:t>
            </a:r>
            <a:r>
              <a:rPr lang="nl-BE" sz="2400" dirty="0"/>
              <a:t> </a:t>
            </a:r>
            <a:r>
              <a:rPr lang="nl-BE" sz="2400" dirty="0" err="1"/>
              <a:t>likes</a:t>
            </a:r>
            <a:endParaRPr lang="nl-BE"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31"/>
          <p:cNvSpPr txBox="1">
            <a:spLocks noGrp="1"/>
          </p:cNvSpPr>
          <p:nvPr>
            <p:ph type="title"/>
          </p:nvPr>
        </p:nvSpPr>
        <p:spPr>
          <a:xfrm>
            <a:off x="159750" y="1177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BE" dirty="0"/>
              <a:t>T</a:t>
            </a:r>
            <a:r>
              <a:rPr lang="nl" dirty="0"/>
              <a:t>o answer helps !</a:t>
            </a:r>
            <a:endParaRPr dirty="0"/>
          </a:p>
        </p:txBody>
      </p:sp>
      <p:pic>
        <p:nvPicPr>
          <p:cNvPr id="162" name="Google Shape;162;p31"/>
          <p:cNvPicPr preferRelativeResize="0"/>
          <p:nvPr/>
        </p:nvPicPr>
        <p:blipFill rotWithShape="1">
          <a:blip r:embed="rId3">
            <a:alphaModFix/>
          </a:blip>
          <a:srcRect b="20892"/>
          <a:stretch/>
        </p:blipFill>
        <p:spPr>
          <a:xfrm>
            <a:off x="0" y="867600"/>
            <a:ext cx="5690525" cy="4275900"/>
          </a:xfrm>
          <a:prstGeom prst="rect">
            <a:avLst/>
          </a:prstGeom>
          <a:noFill/>
          <a:ln>
            <a:noFill/>
          </a:ln>
        </p:spPr>
      </p:pic>
      <p:sp>
        <p:nvSpPr>
          <p:cNvPr id="163" name="Google Shape;163;p31"/>
          <p:cNvSpPr/>
          <p:nvPr/>
        </p:nvSpPr>
        <p:spPr>
          <a:xfrm>
            <a:off x="6128875" y="969800"/>
            <a:ext cx="2805600" cy="1601950"/>
          </a:xfrm>
          <a:prstGeom prst="wedgeRoundRectCallout">
            <a:avLst>
              <a:gd name="adj1" fmla="val -63793"/>
              <a:gd name="adj2" fmla="val 77986"/>
              <a:gd name="adj3" fmla="val 0"/>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nl" sz="2000" dirty="0"/>
              <a:t>We are not slower in calling states for  Trump or for Biden, only more prudent.</a:t>
            </a:r>
            <a:endParaRPr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pic>
        <p:nvPicPr>
          <p:cNvPr id="168" name="Google Shape;168;p32"/>
          <p:cNvPicPr preferRelativeResize="0"/>
          <p:nvPr/>
        </p:nvPicPr>
        <p:blipFill rotWithShape="1">
          <a:blip r:embed="rId3">
            <a:alphaModFix/>
          </a:blip>
          <a:srcRect t="53628"/>
          <a:stretch/>
        </p:blipFill>
        <p:spPr>
          <a:xfrm>
            <a:off x="1" y="0"/>
            <a:ext cx="9143999" cy="3563257"/>
          </a:xfrm>
          <a:prstGeom prst="rect">
            <a:avLst/>
          </a:prstGeom>
          <a:noFill/>
          <a:ln>
            <a:noFill/>
          </a:ln>
        </p:spPr>
      </p:pic>
      <p:sp>
        <p:nvSpPr>
          <p:cNvPr id="3" name="Tekstvak 2">
            <a:extLst>
              <a:ext uri="{FF2B5EF4-FFF2-40B4-BE49-F238E27FC236}">
                <a16:creationId xmlns:a16="http://schemas.microsoft.com/office/drawing/2014/main" xmlns="" id="{5AFDB027-E2D5-42EA-900B-8143A0EB5C58}"/>
              </a:ext>
            </a:extLst>
          </p:cNvPr>
          <p:cNvSpPr txBox="1"/>
          <p:nvPr/>
        </p:nvSpPr>
        <p:spPr>
          <a:xfrm>
            <a:off x="3363238" y="3764058"/>
            <a:ext cx="5780762" cy="738664"/>
          </a:xfrm>
          <a:prstGeom prst="rect">
            <a:avLst/>
          </a:prstGeom>
          <a:solidFill>
            <a:srgbClr val="FFFF00"/>
          </a:solidFill>
        </p:spPr>
        <p:txBody>
          <a:bodyPr wrap="square" rtlCol="0">
            <a:spAutoFit/>
          </a:bodyPr>
          <a:lstStyle/>
          <a:p>
            <a:r>
              <a:rPr lang="nl-BE" dirty="0"/>
              <a:t>- </a:t>
            </a:r>
            <a:r>
              <a:rPr lang="nl-BE" dirty="0" err="1"/>
              <a:t>Thank</a:t>
            </a:r>
            <a:r>
              <a:rPr lang="nl-BE" dirty="0"/>
              <a:t> </a:t>
            </a:r>
            <a:r>
              <a:rPr lang="nl-BE" dirty="0" err="1"/>
              <a:t>you</a:t>
            </a:r>
            <a:r>
              <a:rPr lang="nl-BE" dirty="0"/>
              <a:t> </a:t>
            </a:r>
            <a:r>
              <a:rPr lang="nl-BE" dirty="0" err="1"/>
              <a:t>for</a:t>
            </a:r>
            <a:r>
              <a:rPr lang="nl-BE" dirty="0"/>
              <a:t> passing </a:t>
            </a:r>
            <a:r>
              <a:rPr lang="nl-BE" dirty="0" err="1"/>
              <a:t>this</a:t>
            </a:r>
            <a:r>
              <a:rPr lang="nl-BE" dirty="0"/>
              <a:t> information, we ‘</a:t>
            </a:r>
            <a:r>
              <a:rPr lang="nl-BE" dirty="0" err="1"/>
              <a:t>ll</a:t>
            </a:r>
            <a:r>
              <a:rPr lang="nl-BE" dirty="0"/>
              <a:t> </a:t>
            </a:r>
            <a:r>
              <a:rPr lang="nl-BE" dirty="0" err="1"/>
              <a:t>inform</a:t>
            </a:r>
            <a:r>
              <a:rPr lang="nl-BE" dirty="0"/>
              <a:t> </a:t>
            </a:r>
            <a:r>
              <a:rPr lang="nl-BE" dirty="0" err="1"/>
              <a:t>the</a:t>
            </a:r>
            <a:r>
              <a:rPr lang="nl-BE" dirty="0"/>
              <a:t> redaction.</a:t>
            </a:r>
          </a:p>
          <a:p>
            <a:pPr marL="285750" indent="-285750">
              <a:buFontTx/>
              <a:buChar char="-"/>
            </a:pPr>
            <a:endParaRPr lang="nl-BE" dirty="0"/>
          </a:p>
          <a:p>
            <a:r>
              <a:rPr lang="nl-BE" dirty="0"/>
              <a:t>- Super, </a:t>
            </a:r>
            <a:r>
              <a:rPr lang="nl-BE" dirty="0" err="1"/>
              <a:t>congrats</a:t>
            </a:r>
            <a:r>
              <a:rPr lang="nl-BE" dirty="0"/>
              <a:t> on </a:t>
            </a:r>
            <a:r>
              <a:rPr lang="nl-BE" dirty="0" err="1"/>
              <a:t>the</a:t>
            </a:r>
            <a:r>
              <a:rPr lang="nl-BE" dirty="0"/>
              <a:t> </a:t>
            </a:r>
            <a:r>
              <a:rPr lang="nl-BE" dirty="0" err="1"/>
              <a:t>swift</a:t>
            </a:r>
            <a:r>
              <a:rPr lang="nl-BE" dirty="0"/>
              <a:t> </a:t>
            </a:r>
            <a:r>
              <a:rPr lang="nl-BE" dirty="0" err="1"/>
              <a:t>reaction</a:t>
            </a:r>
            <a:r>
              <a:rPr lang="nl-BE" dirty="0"/>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p33"/>
          <p:cNvPicPr preferRelativeResize="0"/>
          <p:nvPr/>
        </p:nvPicPr>
        <p:blipFill rotWithShape="1">
          <a:blip r:embed="rId3">
            <a:alphaModFix/>
          </a:blip>
          <a:srcRect t="20779"/>
          <a:stretch/>
        </p:blipFill>
        <p:spPr>
          <a:xfrm>
            <a:off x="978888" y="0"/>
            <a:ext cx="6575798" cy="5143500"/>
          </a:xfrm>
          <a:prstGeom prst="rect">
            <a:avLst/>
          </a:prstGeom>
          <a:noFill/>
          <a:ln>
            <a:noFill/>
          </a:ln>
        </p:spPr>
      </p:pic>
      <p:sp>
        <p:nvSpPr>
          <p:cNvPr id="5" name="Tekstvak 4">
            <a:extLst>
              <a:ext uri="{FF2B5EF4-FFF2-40B4-BE49-F238E27FC236}">
                <a16:creationId xmlns:a16="http://schemas.microsoft.com/office/drawing/2014/main" xmlns="" id="{7B216861-E1A2-445B-BD6C-70748F4B040B}"/>
              </a:ext>
            </a:extLst>
          </p:cNvPr>
          <p:cNvSpPr txBox="1"/>
          <p:nvPr/>
        </p:nvSpPr>
        <p:spPr>
          <a:xfrm>
            <a:off x="311658" y="2311039"/>
            <a:ext cx="2680572" cy="1384995"/>
          </a:xfrm>
          <a:prstGeom prst="rect">
            <a:avLst/>
          </a:prstGeom>
          <a:solidFill>
            <a:srgbClr val="FFFF00"/>
          </a:solidFill>
        </p:spPr>
        <p:txBody>
          <a:bodyPr wrap="square" rtlCol="0">
            <a:spAutoFit/>
          </a:bodyPr>
          <a:lstStyle/>
          <a:p>
            <a:r>
              <a:rPr lang="nl-BE" dirty="0"/>
              <a:t>- Hey Alexander, we </a:t>
            </a:r>
            <a:r>
              <a:rPr lang="nl-BE" dirty="0" err="1"/>
              <a:t>discuss</a:t>
            </a:r>
            <a:r>
              <a:rPr lang="nl-BE" dirty="0"/>
              <a:t> </a:t>
            </a:r>
            <a:r>
              <a:rPr lang="nl-BE" dirty="0" err="1"/>
              <a:t>the</a:t>
            </a:r>
            <a:r>
              <a:rPr lang="nl-BE" dirty="0"/>
              <a:t> </a:t>
            </a:r>
            <a:r>
              <a:rPr lang="nl-BE" dirty="0" err="1"/>
              <a:t>plans</a:t>
            </a:r>
            <a:r>
              <a:rPr lang="nl-BE" dirty="0"/>
              <a:t> of </a:t>
            </a:r>
            <a:r>
              <a:rPr lang="nl-BE" dirty="0" err="1"/>
              <a:t>both</a:t>
            </a:r>
            <a:r>
              <a:rPr lang="nl-BE" dirty="0"/>
              <a:t> </a:t>
            </a:r>
            <a:r>
              <a:rPr lang="nl-BE" dirty="0" err="1"/>
              <a:t>canditates</a:t>
            </a:r>
            <a:r>
              <a:rPr lang="nl-BE" dirty="0"/>
              <a:t> in </a:t>
            </a:r>
            <a:r>
              <a:rPr lang="nl-BE" dirty="0" err="1"/>
              <a:t>this</a:t>
            </a:r>
            <a:r>
              <a:rPr lang="nl-BE" dirty="0"/>
              <a:t> </a:t>
            </a:r>
            <a:r>
              <a:rPr lang="nl-BE" dirty="0" err="1"/>
              <a:t>article</a:t>
            </a:r>
            <a:r>
              <a:rPr lang="nl-BE" dirty="0"/>
              <a:t>. </a:t>
            </a:r>
          </a:p>
          <a:p>
            <a:pPr marL="285750" indent="-285750">
              <a:buFontTx/>
              <a:buChar char="-"/>
            </a:pPr>
            <a:endParaRPr lang="nl-BE" dirty="0"/>
          </a:p>
          <a:p>
            <a:r>
              <a:rPr lang="nl-BE" dirty="0"/>
              <a:t>- </a:t>
            </a:r>
            <a:r>
              <a:rPr lang="nl-BE" dirty="0" err="1"/>
              <a:t>Thank</a:t>
            </a:r>
            <a:r>
              <a:rPr lang="nl-BE" dirty="0"/>
              <a:t> </a:t>
            </a:r>
            <a:r>
              <a:rPr lang="nl-BE" dirty="0" err="1"/>
              <a:t>you</a:t>
            </a:r>
            <a:r>
              <a:rPr lang="nl-BE" dirty="0"/>
              <a:t> </a:t>
            </a:r>
            <a:r>
              <a:rPr lang="nl-BE" dirty="0" err="1"/>
              <a:t>for</a:t>
            </a:r>
            <a:r>
              <a:rPr lang="nl-BE" dirty="0"/>
              <a:t> </a:t>
            </a:r>
            <a:r>
              <a:rPr lang="nl-BE" dirty="0" err="1"/>
              <a:t>your</a:t>
            </a:r>
            <a:r>
              <a:rPr lang="nl-BE" dirty="0"/>
              <a:t> </a:t>
            </a:r>
            <a:r>
              <a:rPr lang="nl-BE" dirty="0" err="1"/>
              <a:t>reaction</a:t>
            </a:r>
            <a:r>
              <a:rPr lang="nl-BE" dirty="0"/>
              <a:t>, have a </a:t>
            </a:r>
            <a:r>
              <a:rPr lang="nl-BE" dirty="0" err="1"/>
              <a:t>nice</a:t>
            </a:r>
            <a:r>
              <a:rPr lang="nl-BE" dirty="0"/>
              <a:t> </a:t>
            </a:r>
            <a:r>
              <a:rPr lang="nl-BE" dirty="0" err="1"/>
              <a:t>day</a:t>
            </a:r>
            <a:r>
              <a:rPr lang="nl-BE" dirty="0"/>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tekst&#10;&#10;Automatisch gegenereerde beschrijving">
            <a:extLst>
              <a:ext uri="{FF2B5EF4-FFF2-40B4-BE49-F238E27FC236}">
                <a16:creationId xmlns:a16="http://schemas.microsoft.com/office/drawing/2014/main" xmlns="" id="{C8E470EF-E085-401C-887D-3551EB37B8B0}"/>
              </a:ext>
            </a:extLst>
          </p:cNvPr>
          <p:cNvPicPr>
            <a:picLocks noChangeAspect="1"/>
          </p:cNvPicPr>
          <p:nvPr/>
        </p:nvPicPr>
        <p:blipFill>
          <a:blip r:embed="rId2"/>
          <a:stretch>
            <a:fillRect/>
          </a:stretch>
        </p:blipFill>
        <p:spPr>
          <a:xfrm>
            <a:off x="3781425" y="-3085193"/>
            <a:ext cx="5362575" cy="4724400"/>
          </a:xfrm>
          <a:prstGeom prst="rect">
            <a:avLst/>
          </a:prstGeom>
        </p:spPr>
      </p:pic>
      <p:pic>
        <p:nvPicPr>
          <p:cNvPr id="11" name="Afbeelding 10" descr="Afbeelding met tekst&#10;&#10;Automatisch gegenereerde beschrijving">
            <a:extLst>
              <a:ext uri="{FF2B5EF4-FFF2-40B4-BE49-F238E27FC236}">
                <a16:creationId xmlns:a16="http://schemas.microsoft.com/office/drawing/2014/main" xmlns="" id="{B4B58B33-B771-4BB9-A81A-69C8CB457637}"/>
              </a:ext>
            </a:extLst>
          </p:cNvPr>
          <p:cNvPicPr>
            <a:picLocks noChangeAspect="1"/>
          </p:cNvPicPr>
          <p:nvPr/>
        </p:nvPicPr>
        <p:blipFill rotWithShape="1">
          <a:blip r:embed="rId3"/>
          <a:srcRect t="13545" b="57954"/>
          <a:stretch/>
        </p:blipFill>
        <p:spPr>
          <a:xfrm>
            <a:off x="-471715" y="1699542"/>
            <a:ext cx="6270172" cy="1005218"/>
          </a:xfrm>
          <a:prstGeom prst="rect">
            <a:avLst/>
          </a:prstGeom>
        </p:spPr>
      </p:pic>
      <p:pic>
        <p:nvPicPr>
          <p:cNvPr id="3" name="Afbeelding 2" descr="Afbeelding met tekst&#10;&#10;Automatisch gegenereerde beschrijving">
            <a:extLst>
              <a:ext uri="{FF2B5EF4-FFF2-40B4-BE49-F238E27FC236}">
                <a16:creationId xmlns:a16="http://schemas.microsoft.com/office/drawing/2014/main" xmlns="" id="{C89BECD2-D20C-4A25-B0E8-58C3AA2CE624}"/>
              </a:ext>
            </a:extLst>
          </p:cNvPr>
          <p:cNvPicPr>
            <a:picLocks noChangeAspect="1"/>
          </p:cNvPicPr>
          <p:nvPr/>
        </p:nvPicPr>
        <p:blipFill>
          <a:blip r:embed="rId4"/>
          <a:stretch>
            <a:fillRect/>
          </a:stretch>
        </p:blipFill>
        <p:spPr>
          <a:xfrm>
            <a:off x="0" y="2704760"/>
            <a:ext cx="4582164" cy="2438740"/>
          </a:xfrm>
          <a:prstGeom prst="rect">
            <a:avLst/>
          </a:prstGeom>
        </p:spPr>
      </p:pic>
      <p:pic>
        <p:nvPicPr>
          <p:cNvPr id="12" name="Afbeelding 11">
            <a:extLst>
              <a:ext uri="{FF2B5EF4-FFF2-40B4-BE49-F238E27FC236}">
                <a16:creationId xmlns:a16="http://schemas.microsoft.com/office/drawing/2014/main" xmlns="" id="{C510EB58-7F0F-4F03-94B6-0FED1DF1969A}"/>
              </a:ext>
            </a:extLst>
          </p:cNvPr>
          <p:cNvPicPr>
            <a:picLocks noChangeAspect="1"/>
          </p:cNvPicPr>
          <p:nvPr/>
        </p:nvPicPr>
        <p:blipFill rotWithShape="1">
          <a:blip r:embed="rId5"/>
          <a:srcRect l="49889" t="32824" r="17143" b="16748"/>
          <a:stretch/>
        </p:blipFill>
        <p:spPr>
          <a:xfrm>
            <a:off x="4171256" y="2196059"/>
            <a:ext cx="6482791" cy="2788884"/>
          </a:xfrm>
          <a:prstGeom prst="rect">
            <a:avLst/>
          </a:prstGeom>
        </p:spPr>
      </p:pic>
      <p:pic>
        <p:nvPicPr>
          <p:cNvPr id="7" name="Afbeelding 6" descr="Afbeelding met tekst, schermafbeelding, elektronica&#10;&#10;Automatisch gegenereerde beschrijving">
            <a:extLst>
              <a:ext uri="{FF2B5EF4-FFF2-40B4-BE49-F238E27FC236}">
                <a16:creationId xmlns:a16="http://schemas.microsoft.com/office/drawing/2014/main" xmlns="" id="{5FDB9CE9-C79B-4751-A214-81414B8BF9ED}"/>
              </a:ext>
            </a:extLst>
          </p:cNvPr>
          <p:cNvPicPr>
            <a:picLocks noChangeAspect="1"/>
          </p:cNvPicPr>
          <p:nvPr/>
        </p:nvPicPr>
        <p:blipFill rotWithShape="1">
          <a:blip r:embed="rId6"/>
          <a:srcRect t="36828"/>
          <a:stretch/>
        </p:blipFill>
        <p:spPr>
          <a:xfrm>
            <a:off x="4171256" y="1639207"/>
            <a:ext cx="4972744" cy="1648914"/>
          </a:xfrm>
          <a:prstGeom prst="rect">
            <a:avLst/>
          </a:prstGeom>
        </p:spPr>
      </p:pic>
      <p:pic>
        <p:nvPicPr>
          <p:cNvPr id="9" name="Afbeelding 8" descr="Afbeelding met tekst&#10;&#10;Automatisch gegenereerde beschrijving">
            <a:extLst>
              <a:ext uri="{FF2B5EF4-FFF2-40B4-BE49-F238E27FC236}">
                <a16:creationId xmlns:a16="http://schemas.microsoft.com/office/drawing/2014/main" xmlns="" id="{230E2C93-503A-487A-A835-7DD321D3A31C}"/>
              </a:ext>
            </a:extLst>
          </p:cNvPr>
          <p:cNvPicPr>
            <a:picLocks noChangeAspect="1"/>
          </p:cNvPicPr>
          <p:nvPr/>
        </p:nvPicPr>
        <p:blipFill>
          <a:blip r:embed="rId7"/>
          <a:stretch>
            <a:fillRect/>
          </a:stretch>
        </p:blipFill>
        <p:spPr>
          <a:xfrm>
            <a:off x="0" y="0"/>
            <a:ext cx="3624148" cy="1673775"/>
          </a:xfrm>
          <a:prstGeom prst="rect">
            <a:avLst/>
          </a:prstGeom>
        </p:spPr>
      </p:pic>
      <p:sp>
        <p:nvSpPr>
          <p:cNvPr id="2" name="Tekstvak 1">
            <a:extLst>
              <a:ext uri="{FF2B5EF4-FFF2-40B4-BE49-F238E27FC236}">
                <a16:creationId xmlns:a16="http://schemas.microsoft.com/office/drawing/2014/main" xmlns="" id="{F54D7127-1750-4895-890E-99A2FFB10D77}"/>
              </a:ext>
            </a:extLst>
          </p:cNvPr>
          <p:cNvSpPr txBox="1"/>
          <p:nvPr/>
        </p:nvSpPr>
        <p:spPr>
          <a:xfrm>
            <a:off x="1400948" y="1914985"/>
            <a:ext cx="2903060" cy="830997"/>
          </a:xfrm>
          <a:prstGeom prst="rect">
            <a:avLst/>
          </a:prstGeom>
          <a:solidFill>
            <a:srgbClr val="FFFF00"/>
          </a:solidFill>
        </p:spPr>
        <p:txBody>
          <a:bodyPr wrap="square" rtlCol="0">
            <a:spAutoFit/>
          </a:bodyPr>
          <a:lstStyle/>
          <a:p>
            <a:r>
              <a:rPr lang="nl-BE" sz="2400" dirty="0" err="1"/>
              <a:t>This</a:t>
            </a:r>
            <a:r>
              <a:rPr lang="nl-BE" sz="2400" dirty="0"/>
              <a:t> </a:t>
            </a:r>
            <a:r>
              <a:rPr lang="nl-BE" sz="2400" dirty="0" err="1"/>
              <a:t>woman</a:t>
            </a:r>
            <a:r>
              <a:rPr lang="nl-BE" sz="2400" dirty="0"/>
              <a:t> was </a:t>
            </a:r>
            <a:r>
              <a:rPr lang="nl-BE" sz="2400" dirty="0" err="1"/>
              <a:t>killed</a:t>
            </a:r>
            <a:r>
              <a:rPr lang="nl-BE" sz="2400" dirty="0"/>
              <a:t> </a:t>
            </a:r>
            <a:r>
              <a:rPr lang="nl-BE" sz="2400" dirty="0" err="1"/>
              <a:t>by</a:t>
            </a:r>
            <a:r>
              <a:rPr lang="nl-BE" sz="2400" dirty="0"/>
              <a:t> a vaccine</a:t>
            </a:r>
          </a:p>
        </p:txBody>
      </p:sp>
      <p:sp>
        <p:nvSpPr>
          <p:cNvPr id="4" name="Tekstvak 3">
            <a:extLst>
              <a:ext uri="{FF2B5EF4-FFF2-40B4-BE49-F238E27FC236}">
                <a16:creationId xmlns:a16="http://schemas.microsoft.com/office/drawing/2014/main" xmlns="" id="{38744B88-C5C0-48A3-8DD7-35F8A4EFE9D5}"/>
              </a:ext>
            </a:extLst>
          </p:cNvPr>
          <p:cNvSpPr txBox="1"/>
          <p:nvPr/>
        </p:nvSpPr>
        <p:spPr>
          <a:xfrm>
            <a:off x="4408077" y="1176322"/>
            <a:ext cx="2389176" cy="1569660"/>
          </a:xfrm>
          <a:prstGeom prst="rect">
            <a:avLst/>
          </a:prstGeom>
          <a:solidFill>
            <a:srgbClr val="FFFF00"/>
          </a:solidFill>
        </p:spPr>
        <p:txBody>
          <a:bodyPr wrap="square" rtlCol="0">
            <a:spAutoFit/>
          </a:bodyPr>
          <a:lstStyle/>
          <a:p>
            <a:r>
              <a:rPr lang="nl-BE" sz="2400" dirty="0" err="1"/>
              <a:t>There</a:t>
            </a:r>
            <a:r>
              <a:rPr lang="nl-BE" sz="2400" dirty="0"/>
              <a:t> is no second wave, </a:t>
            </a:r>
            <a:r>
              <a:rPr lang="nl-BE" sz="2400" dirty="0" err="1"/>
              <a:t>just</a:t>
            </a:r>
            <a:r>
              <a:rPr lang="nl-BE" sz="2400" dirty="0"/>
              <a:t> a bit more testing.</a:t>
            </a:r>
          </a:p>
        </p:txBody>
      </p:sp>
      <p:sp>
        <p:nvSpPr>
          <p:cNvPr id="10" name="Tekstvak 9">
            <a:extLst>
              <a:ext uri="{FF2B5EF4-FFF2-40B4-BE49-F238E27FC236}">
                <a16:creationId xmlns:a16="http://schemas.microsoft.com/office/drawing/2014/main" xmlns="" id="{BDE2507F-5B27-46DC-B32A-C53998B4FE13}"/>
              </a:ext>
            </a:extLst>
          </p:cNvPr>
          <p:cNvSpPr txBox="1"/>
          <p:nvPr/>
        </p:nvSpPr>
        <p:spPr>
          <a:xfrm>
            <a:off x="4409129" y="2846113"/>
            <a:ext cx="2903060" cy="830997"/>
          </a:xfrm>
          <a:prstGeom prst="rect">
            <a:avLst/>
          </a:prstGeom>
          <a:solidFill>
            <a:srgbClr val="FFFF00"/>
          </a:solidFill>
        </p:spPr>
        <p:txBody>
          <a:bodyPr wrap="square" rtlCol="0">
            <a:spAutoFit/>
          </a:bodyPr>
          <a:lstStyle/>
          <a:p>
            <a:r>
              <a:rPr lang="nl-BE" sz="2400" dirty="0"/>
              <a:t>Vaccines are </a:t>
            </a:r>
            <a:r>
              <a:rPr lang="nl-BE" sz="2400" dirty="0" err="1"/>
              <a:t>dangerous</a:t>
            </a:r>
            <a:endParaRPr lang="nl-BE" sz="2400" dirty="0"/>
          </a:p>
        </p:txBody>
      </p:sp>
    </p:spTree>
    <p:extLst>
      <p:ext uri="{BB962C8B-B14F-4D97-AF65-F5344CB8AC3E}">
        <p14:creationId xmlns:p14="http://schemas.microsoft.com/office/powerpoint/2010/main" val="25247086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dirty="0"/>
              <a:t>Why Moderation? </a:t>
            </a:r>
            <a:endParaRPr dirty="0"/>
          </a:p>
        </p:txBody>
      </p:sp>
      <p:sp>
        <p:nvSpPr>
          <p:cNvPr id="185" name="Google Shape;185;p35"/>
          <p:cNvSpPr txBox="1">
            <a:spLocks noGrp="1"/>
          </p:cNvSpPr>
          <p:nvPr>
            <p:ph type="body" idx="1"/>
          </p:nvPr>
        </p:nvSpPr>
        <p:spPr>
          <a:xfrm>
            <a:off x="1492075" y="1342225"/>
            <a:ext cx="8995200" cy="3416400"/>
          </a:xfrm>
          <a:prstGeom prst="rect">
            <a:avLst/>
          </a:prstGeom>
        </p:spPr>
        <p:txBody>
          <a:bodyPr spcFirstLastPara="1" wrap="square" lIns="91425" tIns="91425" rIns="91425" bIns="91425" anchor="t" anchorCtr="0">
            <a:noAutofit/>
          </a:bodyPr>
          <a:lstStyle/>
          <a:p>
            <a:pPr marL="457200" lvl="0" indent="-387350" algn="l" rtl="0">
              <a:spcBef>
                <a:spcPts val="0"/>
              </a:spcBef>
              <a:spcAft>
                <a:spcPts val="0"/>
              </a:spcAft>
              <a:buSzPts val="2500"/>
              <a:buChar char="-"/>
            </a:pPr>
            <a:r>
              <a:rPr lang="nl" sz="2500" dirty="0"/>
              <a:t>It is a duty</a:t>
            </a:r>
            <a:endParaRPr sz="2500" dirty="0"/>
          </a:p>
          <a:p>
            <a:pPr marL="457200" lvl="0" indent="-387350" algn="l" rtl="0">
              <a:spcBef>
                <a:spcPts val="0"/>
              </a:spcBef>
              <a:spcAft>
                <a:spcPts val="0"/>
              </a:spcAft>
              <a:buSzPts val="2500"/>
              <a:buChar char="-"/>
            </a:pPr>
            <a:r>
              <a:rPr lang="nl" sz="2500" dirty="0"/>
              <a:t>It helps our brand</a:t>
            </a:r>
            <a:endParaRPr sz="2500" dirty="0"/>
          </a:p>
          <a:p>
            <a:pPr marL="457200" lvl="0" indent="-361950" algn="l" rtl="0">
              <a:spcBef>
                <a:spcPts val="0"/>
              </a:spcBef>
              <a:spcAft>
                <a:spcPts val="0"/>
              </a:spcAft>
              <a:buSzPts val="2100"/>
              <a:buChar char="-"/>
            </a:pPr>
            <a:r>
              <a:rPr lang="nl" sz="2500" dirty="0"/>
              <a:t>PSM has to set an example</a:t>
            </a:r>
            <a:endParaRPr sz="2500" dirty="0"/>
          </a:p>
          <a:p>
            <a:pPr marL="457200" lvl="0" indent="-387350" algn="l" rtl="0">
              <a:spcBef>
                <a:spcPts val="0"/>
              </a:spcBef>
              <a:spcAft>
                <a:spcPts val="0"/>
              </a:spcAft>
              <a:buSzPts val="2500"/>
              <a:buChar char="-"/>
            </a:pPr>
            <a:r>
              <a:rPr lang="nl" sz="2500" dirty="0"/>
              <a:t>Community Building </a:t>
            </a:r>
            <a:endParaRPr dirty="0"/>
          </a:p>
        </p:txBody>
      </p:sp>
      <p:pic>
        <p:nvPicPr>
          <p:cNvPr id="4" name="Google Shape;55;p13">
            <a:extLst>
              <a:ext uri="{FF2B5EF4-FFF2-40B4-BE49-F238E27FC236}">
                <a16:creationId xmlns:a16="http://schemas.microsoft.com/office/drawing/2014/main" xmlns="" id="{213F6907-C479-404E-8C42-EF4B09AE683B}"/>
              </a:ext>
            </a:extLst>
          </p:cNvPr>
          <p:cNvPicPr preferRelativeResize="0"/>
          <p:nvPr/>
        </p:nvPicPr>
        <p:blipFill>
          <a:blip r:embed="rId3">
            <a:alphaModFix/>
          </a:blip>
          <a:stretch>
            <a:fillRect/>
          </a:stretch>
        </p:blipFill>
        <p:spPr>
          <a:xfrm>
            <a:off x="7615825" y="4578263"/>
            <a:ext cx="1160226" cy="30439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6"/>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l" sz="5700" b="1" dirty="0"/>
              <a:t>the experiment </a:t>
            </a:r>
            <a:endParaRPr sz="5700"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b="1" dirty="0"/>
              <a:t>The Experiment </a:t>
            </a:r>
            <a:endParaRPr b="1" dirty="0"/>
          </a:p>
        </p:txBody>
      </p:sp>
      <p:sp>
        <p:nvSpPr>
          <p:cNvPr id="196" name="Google Shape;196;p37"/>
          <p:cNvSpPr txBox="1">
            <a:spLocks noGrp="1"/>
          </p:cNvSpPr>
          <p:nvPr>
            <p:ph type="body" idx="1"/>
          </p:nvPr>
        </p:nvSpPr>
        <p:spPr>
          <a:xfrm>
            <a:off x="859875" y="13740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nl" dirty="0"/>
              <a:t>3 FTE</a:t>
            </a:r>
          </a:p>
          <a:p>
            <a:pPr marL="457200" lvl="0" indent="-342900" algn="l" rtl="0">
              <a:spcBef>
                <a:spcPts val="0"/>
              </a:spcBef>
              <a:spcAft>
                <a:spcPts val="0"/>
              </a:spcAft>
              <a:buSzPts val="1800"/>
              <a:buChar char="-"/>
            </a:pPr>
            <a:r>
              <a:rPr lang="nl" dirty="0"/>
              <a:t>New user rules</a:t>
            </a:r>
            <a:endParaRPr dirty="0"/>
          </a:p>
          <a:p>
            <a:pPr marL="457200" lvl="0" indent="-342900" algn="l" rtl="0">
              <a:spcBef>
                <a:spcPts val="0"/>
              </a:spcBef>
              <a:spcAft>
                <a:spcPts val="0"/>
              </a:spcAft>
              <a:buSzPts val="1800"/>
              <a:buChar char="-"/>
            </a:pPr>
            <a:r>
              <a:rPr lang="nl" dirty="0"/>
              <a:t>Testing of the Textgain app</a:t>
            </a:r>
            <a:endParaRPr dirty="0"/>
          </a:p>
          <a:p>
            <a:pPr marL="457200" lvl="0" indent="-342900" algn="l" rtl="0">
              <a:spcBef>
                <a:spcPts val="0"/>
              </a:spcBef>
              <a:spcAft>
                <a:spcPts val="0"/>
              </a:spcAft>
              <a:buSzPts val="1800"/>
              <a:buChar char="-"/>
            </a:pPr>
            <a:r>
              <a:rPr lang="nl" dirty="0"/>
              <a:t>Replying to questions</a:t>
            </a:r>
            <a:endParaRPr dirty="0"/>
          </a:p>
          <a:p>
            <a:pPr marL="457200" lvl="0" indent="-342900" algn="l" rtl="0">
              <a:spcBef>
                <a:spcPts val="0"/>
              </a:spcBef>
              <a:spcAft>
                <a:spcPts val="0"/>
              </a:spcAft>
              <a:buSzPts val="1800"/>
              <a:buChar char="-"/>
            </a:pPr>
            <a:r>
              <a:rPr lang="nl" dirty="0"/>
              <a:t>Moderation !</a:t>
            </a:r>
            <a:endParaRPr dirty="0"/>
          </a:p>
          <a:p>
            <a:pPr marL="457200" lvl="0" indent="0" algn="l" rtl="0">
              <a:spcBef>
                <a:spcPts val="1600"/>
              </a:spcBef>
              <a:spcAft>
                <a:spcPts val="1600"/>
              </a:spcAft>
              <a:buNone/>
            </a:pPr>
            <a:endParaRPr dirty="0"/>
          </a:p>
        </p:txBody>
      </p:sp>
      <p:pic>
        <p:nvPicPr>
          <p:cNvPr id="4" name="Google Shape;55;p13">
            <a:extLst>
              <a:ext uri="{FF2B5EF4-FFF2-40B4-BE49-F238E27FC236}">
                <a16:creationId xmlns:a16="http://schemas.microsoft.com/office/drawing/2014/main" xmlns="" id="{E5E317B8-3292-41D7-BCCD-D0140FF33EEF}"/>
              </a:ext>
            </a:extLst>
          </p:cNvPr>
          <p:cNvPicPr preferRelativeResize="0"/>
          <p:nvPr/>
        </p:nvPicPr>
        <p:blipFill>
          <a:blip r:embed="rId3">
            <a:alphaModFix/>
          </a:blip>
          <a:stretch>
            <a:fillRect/>
          </a:stretch>
        </p:blipFill>
        <p:spPr>
          <a:xfrm>
            <a:off x="7615825" y="4578263"/>
            <a:ext cx="1160226" cy="30439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b="1" dirty="0"/>
              <a:t>The Experiment itself</a:t>
            </a:r>
            <a:endParaRPr b="1" dirty="0"/>
          </a:p>
        </p:txBody>
      </p:sp>
      <p:sp>
        <p:nvSpPr>
          <p:cNvPr id="202" name="Google Shape;202;p38"/>
          <p:cNvSpPr txBox="1"/>
          <p:nvPr/>
        </p:nvSpPr>
        <p:spPr>
          <a:xfrm>
            <a:off x="602730" y="1071750"/>
            <a:ext cx="8079300" cy="3982502"/>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nl" sz="1800" dirty="0">
                <a:solidFill>
                  <a:schemeClr val="tx1"/>
                </a:solidFill>
              </a:rPr>
              <a:t>1. Intensive Live moderation on Facebook VRT NWS</a:t>
            </a:r>
            <a:endParaRPr sz="1800" dirty="0">
              <a:solidFill>
                <a:schemeClr val="tx1"/>
              </a:solidFill>
            </a:endParaRPr>
          </a:p>
          <a:p>
            <a:pPr marL="914400" lvl="0" indent="-342900" algn="l" rtl="0">
              <a:lnSpc>
                <a:spcPct val="115000"/>
              </a:lnSpc>
              <a:spcBef>
                <a:spcPts val="1600"/>
              </a:spcBef>
              <a:spcAft>
                <a:spcPts val="0"/>
              </a:spcAft>
              <a:buClr>
                <a:schemeClr val="dk2"/>
              </a:buClr>
              <a:buSzPts val="1800"/>
              <a:buChar char="-"/>
            </a:pPr>
            <a:r>
              <a:rPr lang="nl" sz="1800" dirty="0">
                <a:solidFill>
                  <a:schemeClr val="dk2"/>
                </a:solidFill>
              </a:rPr>
              <a:t>3 FTE </a:t>
            </a:r>
            <a:endParaRPr sz="1800" dirty="0">
              <a:solidFill>
                <a:schemeClr val="dk2"/>
              </a:solidFill>
            </a:endParaRPr>
          </a:p>
          <a:p>
            <a:pPr marL="914400" lvl="0" indent="-342900" algn="l" rtl="0">
              <a:lnSpc>
                <a:spcPct val="115000"/>
              </a:lnSpc>
              <a:spcBef>
                <a:spcPts val="0"/>
              </a:spcBef>
              <a:spcAft>
                <a:spcPts val="0"/>
              </a:spcAft>
              <a:buClr>
                <a:schemeClr val="dk2"/>
              </a:buClr>
              <a:buSzPts val="1800"/>
              <a:buChar char="-"/>
            </a:pPr>
            <a:r>
              <a:rPr lang="nl" sz="1800" dirty="0">
                <a:solidFill>
                  <a:schemeClr val="dk2"/>
                </a:solidFill>
              </a:rPr>
              <a:t>From 8.30am to 11pm (week days) &amp; 11am to 7.30pm (weekend),</a:t>
            </a:r>
          </a:p>
          <a:p>
            <a:pPr marL="914400" lvl="0" indent="-342900" algn="l" rtl="0">
              <a:lnSpc>
                <a:spcPct val="115000"/>
              </a:lnSpc>
              <a:spcBef>
                <a:spcPts val="0"/>
              </a:spcBef>
              <a:spcAft>
                <a:spcPts val="0"/>
              </a:spcAft>
              <a:buClr>
                <a:schemeClr val="dk2"/>
              </a:buClr>
              <a:buSzPts val="1800"/>
              <a:buChar char="-"/>
            </a:pPr>
            <a:r>
              <a:rPr lang="nl" sz="1800" dirty="0">
                <a:solidFill>
                  <a:schemeClr val="dk2"/>
                </a:solidFill>
              </a:rPr>
              <a:t>7/7</a:t>
            </a:r>
            <a:endParaRPr sz="1800" dirty="0">
              <a:solidFill>
                <a:schemeClr val="dk2"/>
              </a:solidFill>
            </a:endParaRPr>
          </a:p>
          <a:p>
            <a:pPr marL="0" lvl="0" indent="0" algn="l" rtl="0">
              <a:lnSpc>
                <a:spcPct val="115000"/>
              </a:lnSpc>
              <a:spcBef>
                <a:spcPts val="1600"/>
              </a:spcBef>
              <a:spcAft>
                <a:spcPts val="0"/>
              </a:spcAft>
              <a:buNone/>
            </a:pPr>
            <a:r>
              <a:rPr lang="nl" sz="1800" dirty="0">
                <a:solidFill>
                  <a:schemeClr val="tx1"/>
                </a:solidFill>
              </a:rPr>
              <a:t>2. Extensively on TerZake Facebook</a:t>
            </a:r>
          </a:p>
          <a:p>
            <a:pPr marL="0" lvl="0" indent="0" algn="l" rtl="0">
              <a:lnSpc>
                <a:spcPct val="115000"/>
              </a:lnSpc>
              <a:spcBef>
                <a:spcPts val="1600"/>
              </a:spcBef>
              <a:spcAft>
                <a:spcPts val="0"/>
              </a:spcAft>
              <a:buNone/>
            </a:pPr>
            <a:r>
              <a:rPr lang="nl" sz="1800" dirty="0">
                <a:solidFill>
                  <a:schemeClr val="tx1"/>
                </a:solidFill>
              </a:rPr>
              <a:t>	</a:t>
            </a:r>
            <a:r>
              <a:rPr lang="nl" sz="1800" dirty="0">
                <a:solidFill>
                  <a:schemeClr val="bg2">
                    <a:lumMod val="60000"/>
                    <a:lumOff val="40000"/>
                  </a:schemeClr>
                </a:solidFill>
              </a:rPr>
              <a:t>- Only the app!</a:t>
            </a:r>
          </a:p>
          <a:p>
            <a:pPr marL="0" lvl="0" indent="0" algn="l" rtl="0">
              <a:lnSpc>
                <a:spcPct val="115000"/>
              </a:lnSpc>
              <a:spcBef>
                <a:spcPts val="1600"/>
              </a:spcBef>
              <a:spcAft>
                <a:spcPts val="0"/>
              </a:spcAft>
              <a:buNone/>
            </a:pPr>
            <a:r>
              <a:rPr lang="nl" sz="1800" dirty="0">
                <a:solidFill>
                  <a:schemeClr val="tx1"/>
                </a:solidFill>
              </a:rPr>
              <a:t>3. No moderation on Facebookpages of De Afspraak, 7Dag, Radio etc.</a:t>
            </a:r>
            <a:endParaRPr sz="1800" dirty="0">
              <a:solidFill>
                <a:schemeClr val="tx1"/>
              </a:solidFill>
            </a:endParaRPr>
          </a:p>
        </p:txBody>
      </p:sp>
      <p:pic>
        <p:nvPicPr>
          <p:cNvPr id="4" name="Google Shape;55;p13">
            <a:extLst>
              <a:ext uri="{FF2B5EF4-FFF2-40B4-BE49-F238E27FC236}">
                <a16:creationId xmlns:a16="http://schemas.microsoft.com/office/drawing/2014/main" xmlns="" id="{6227E833-837F-47AA-A8FC-AD9B92CABCD2}"/>
              </a:ext>
            </a:extLst>
          </p:cNvPr>
          <p:cNvPicPr preferRelativeResize="0"/>
          <p:nvPr/>
        </p:nvPicPr>
        <p:blipFill>
          <a:blip r:embed="rId3">
            <a:alphaModFix/>
          </a:blip>
          <a:stretch>
            <a:fillRect/>
          </a:stretch>
        </p:blipFill>
        <p:spPr>
          <a:xfrm>
            <a:off x="7615825" y="4578263"/>
            <a:ext cx="1160226" cy="30439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9"/>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l" dirty="0"/>
              <a:t>The User Rules</a:t>
            </a: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dirty="0"/>
              <a:t>The new user rules</a:t>
            </a:r>
            <a:endParaRPr dirty="0"/>
          </a:p>
        </p:txBody>
      </p:sp>
      <p:sp>
        <p:nvSpPr>
          <p:cNvPr id="221" name="Google Shape;221;p41"/>
          <p:cNvSpPr txBox="1">
            <a:spLocks noGrp="1"/>
          </p:cNvSpPr>
          <p:nvPr>
            <p:ph type="body" idx="1"/>
          </p:nvPr>
        </p:nvSpPr>
        <p:spPr>
          <a:xfrm>
            <a:off x="1094576" y="2035479"/>
            <a:ext cx="6477408" cy="977032"/>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nl-BE" sz="3600" dirty="0"/>
              <a:t>“No claims we </a:t>
            </a:r>
            <a:r>
              <a:rPr lang="nl-BE" sz="3600" dirty="0" err="1"/>
              <a:t>cannot</a:t>
            </a:r>
            <a:r>
              <a:rPr lang="nl-BE" sz="3600" dirty="0"/>
              <a:t> </a:t>
            </a:r>
            <a:r>
              <a:rPr lang="nl-BE" sz="3600" dirty="0" err="1"/>
              <a:t>verify</a:t>
            </a:r>
            <a:r>
              <a:rPr lang="nl-BE" sz="3600" dirty="0"/>
              <a:t>” </a:t>
            </a:r>
            <a:endParaRPr sz="3600" dirty="0"/>
          </a:p>
        </p:txBody>
      </p:sp>
      <p:sp>
        <p:nvSpPr>
          <p:cNvPr id="5" name="Tekstvak 4">
            <a:extLst>
              <a:ext uri="{FF2B5EF4-FFF2-40B4-BE49-F238E27FC236}">
                <a16:creationId xmlns:a16="http://schemas.microsoft.com/office/drawing/2014/main" xmlns="" id="{A655D30B-F859-46DC-9F50-6E6135B47C39}"/>
              </a:ext>
            </a:extLst>
          </p:cNvPr>
          <p:cNvSpPr txBox="1"/>
          <p:nvPr/>
        </p:nvSpPr>
        <p:spPr>
          <a:xfrm>
            <a:off x="2286000" y="2418769"/>
            <a:ext cx="4572000" cy="307777"/>
          </a:xfrm>
          <a:prstGeom prst="rect">
            <a:avLst/>
          </a:prstGeom>
          <a:noFill/>
        </p:spPr>
        <p:txBody>
          <a:bodyPr wrap="square">
            <a:spAutoFit/>
          </a:bodyPr>
          <a:lstStyle/>
          <a:p>
            <a:r>
              <a:rPr lang="nl-BE" b="0" dirty="0">
                <a:effectLst/>
              </a:rPr>
              <a:t> </a:t>
            </a:r>
            <a:endParaRPr lang="nl-BE" dirty="0"/>
          </a:p>
        </p:txBody>
      </p:sp>
      <p:pic>
        <p:nvPicPr>
          <p:cNvPr id="6" name="Google Shape;55;p13">
            <a:extLst>
              <a:ext uri="{FF2B5EF4-FFF2-40B4-BE49-F238E27FC236}">
                <a16:creationId xmlns:a16="http://schemas.microsoft.com/office/drawing/2014/main" xmlns="" id="{DCA1F46C-8743-47EF-AECA-9CF26587994F}"/>
              </a:ext>
            </a:extLst>
          </p:cNvPr>
          <p:cNvPicPr preferRelativeResize="0"/>
          <p:nvPr/>
        </p:nvPicPr>
        <p:blipFill>
          <a:blip r:embed="rId3">
            <a:alphaModFix/>
          </a:blip>
          <a:stretch>
            <a:fillRect/>
          </a:stretch>
        </p:blipFill>
        <p:spPr>
          <a:xfrm>
            <a:off x="7615825" y="4578263"/>
            <a:ext cx="1160226" cy="30439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42"/>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l" b="1" dirty="0"/>
              <a:t>Textgain app</a:t>
            </a:r>
            <a:endParaRPr b="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pic>
        <p:nvPicPr>
          <p:cNvPr id="231" name="Google Shape;231;p43"/>
          <p:cNvPicPr preferRelativeResize="0"/>
          <p:nvPr/>
        </p:nvPicPr>
        <p:blipFill>
          <a:blip r:embed="rId3">
            <a:alphaModFix/>
          </a:blip>
          <a:stretch>
            <a:fillRect/>
          </a:stretch>
        </p:blipFill>
        <p:spPr>
          <a:xfrm>
            <a:off x="0" y="66675"/>
            <a:ext cx="9144000" cy="51435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236" name="Google Shape;236;p44"/>
          <p:cNvPicPr preferRelativeResize="0"/>
          <p:nvPr/>
        </p:nvPicPr>
        <p:blipFill rotWithShape="1">
          <a:blip r:embed="rId3">
            <a:alphaModFix/>
          </a:blip>
          <a:srcRect l="20856" t="11229" r="71191" b="77959"/>
          <a:stretch/>
        </p:blipFill>
        <p:spPr>
          <a:xfrm>
            <a:off x="2956142" y="1265129"/>
            <a:ext cx="3497382" cy="254414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pic>
        <p:nvPicPr>
          <p:cNvPr id="241" name="Google Shape;241;p45"/>
          <p:cNvPicPr preferRelativeResize="0"/>
          <p:nvPr/>
        </p:nvPicPr>
        <p:blipFill>
          <a:blip r:embed="rId3">
            <a:alphaModFix/>
          </a:blip>
          <a:stretch>
            <a:fillRect/>
          </a:stretch>
        </p:blipFill>
        <p:spPr>
          <a:xfrm>
            <a:off x="0" y="0"/>
            <a:ext cx="9144000" cy="514351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246" name="Google Shape;246;p46"/>
          <p:cNvPicPr preferRelativeResize="0"/>
          <p:nvPr/>
        </p:nvPicPr>
        <p:blipFill rotWithShape="1">
          <a:blip r:embed="rId3">
            <a:alphaModFix/>
          </a:blip>
          <a:srcRect l="20856" t="11229" r="71191" b="77959"/>
          <a:stretch/>
        </p:blipFill>
        <p:spPr>
          <a:xfrm>
            <a:off x="2690473" y="931725"/>
            <a:ext cx="3763051" cy="287754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4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a:t>De Textgain app</a:t>
            </a:r>
            <a:endParaRPr/>
          </a:p>
        </p:txBody>
      </p:sp>
      <p:sp>
        <p:nvSpPr>
          <p:cNvPr id="258" name="Google Shape;258;p48"/>
          <p:cNvSpPr txBox="1">
            <a:spLocks noGrp="1"/>
          </p:cNvSpPr>
          <p:nvPr>
            <p:ph type="body" idx="1"/>
          </p:nvPr>
        </p:nvSpPr>
        <p:spPr>
          <a:xfrm>
            <a:off x="720725" y="680275"/>
            <a:ext cx="8520600" cy="27885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endParaRPr sz="2600" dirty="0"/>
          </a:p>
          <a:p>
            <a:pPr marL="457200" lvl="0" indent="-393700" algn="l" rtl="0">
              <a:spcBef>
                <a:spcPts val="1600"/>
              </a:spcBef>
              <a:spcAft>
                <a:spcPts val="0"/>
              </a:spcAft>
              <a:buSzPts val="2600"/>
              <a:buChar char="-"/>
            </a:pPr>
            <a:r>
              <a:rPr lang="nl" sz="2600" dirty="0"/>
              <a:t>Does not replace human moderation.</a:t>
            </a:r>
            <a:endParaRPr sz="2600" dirty="0"/>
          </a:p>
          <a:p>
            <a:pPr marL="914400" lvl="1" indent="-368300" algn="l" rtl="0">
              <a:spcBef>
                <a:spcPts val="0"/>
              </a:spcBef>
              <a:spcAft>
                <a:spcPts val="0"/>
              </a:spcAft>
              <a:buSzPts val="2200"/>
              <a:buChar char="-"/>
            </a:pPr>
            <a:r>
              <a:rPr lang="nl" sz="2200" dirty="0"/>
              <a:t>live moderation often really necessary and better.</a:t>
            </a:r>
            <a:endParaRPr sz="2200" dirty="0"/>
          </a:p>
          <a:p>
            <a:pPr marL="914400" lvl="1" indent="-368300" algn="l" rtl="0">
              <a:spcBef>
                <a:spcPts val="0"/>
              </a:spcBef>
              <a:spcAft>
                <a:spcPts val="0"/>
              </a:spcAft>
              <a:buSzPts val="2200"/>
              <a:buChar char="-"/>
            </a:pPr>
            <a:r>
              <a:rPr lang="nl" sz="2200" dirty="0"/>
              <a:t>Human judgement still needed.</a:t>
            </a:r>
            <a:endParaRPr sz="2200" dirty="0"/>
          </a:p>
          <a:p>
            <a:pPr marL="914400" lvl="1" indent="-368300" algn="l" rtl="0">
              <a:spcBef>
                <a:spcPts val="0"/>
              </a:spcBef>
              <a:spcAft>
                <a:spcPts val="0"/>
              </a:spcAft>
              <a:buSzPts val="2200"/>
              <a:buChar char="-"/>
            </a:pPr>
            <a:r>
              <a:rPr lang="nl" sz="2200" dirty="0"/>
              <a:t>A.I. not “catching” everything.</a:t>
            </a:r>
            <a:endParaRPr sz="2200" dirty="0"/>
          </a:p>
          <a:p>
            <a:pPr marL="914400" lvl="1" indent="-368300" algn="l" rtl="0">
              <a:spcBef>
                <a:spcPts val="0"/>
              </a:spcBef>
              <a:spcAft>
                <a:spcPts val="0"/>
              </a:spcAft>
              <a:buSzPts val="2200"/>
              <a:buChar char="-"/>
            </a:pPr>
            <a:r>
              <a:rPr lang="nl-BE" sz="2200" dirty="0"/>
              <a:t>I</a:t>
            </a:r>
            <a:r>
              <a:rPr lang="nl" sz="2200" dirty="0"/>
              <a:t>t aids and allows low intensive moderation.</a:t>
            </a:r>
            <a:endParaRPr sz="2200" dirty="0"/>
          </a:p>
          <a:p>
            <a:pPr marL="914400" lvl="1" indent="-368300" algn="l" rtl="0">
              <a:spcBef>
                <a:spcPts val="0"/>
              </a:spcBef>
              <a:spcAft>
                <a:spcPts val="0"/>
              </a:spcAft>
              <a:buSzPts val="2200"/>
              <a:buChar char="-"/>
            </a:pPr>
            <a:r>
              <a:rPr lang="nl" sz="2200" dirty="0"/>
              <a:t>Also good for “follow up moderation” afterwards.</a:t>
            </a:r>
          </a:p>
          <a:p>
            <a:pPr marL="0" lvl="0" indent="0" algn="l" rtl="0">
              <a:spcBef>
                <a:spcPts val="1600"/>
              </a:spcBef>
              <a:spcAft>
                <a:spcPts val="1600"/>
              </a:spcAft>
              <a:buNone/>
            </a:pPr>
            <a:endParaRPr dirty="0"/>
          </a:p>
        </p:txBody>
      </p:sp>
      <p:pic>
        <p:nvPicPr>
          <p:cNvPr id="4" name="Google Shape;55;p13">
            <a:extLst>
              <a:ext uri="{FF2B5EF4-FFF2-40B4-BE49-F238E27FC236}">
                <a16:creationId xmlns:a16="http://schemas.microsoft.com/office/drawing/2014/main" xmlns="" id="{CE29DE84-3C98-4ADE-8E6B-AF86AAF2D1C7}"/>
              </a:ext>
            </a:extLst>
          </p:cNvPr>
          <p:cNvPicPr preferRelativeResize="0"/>
          <p:nvPr/>
        </p:nvPicPr>
        <p:blipFill>
          <a:blip r:embed="rId3">
            <a:alphaModFix/>
          </a:blip>
          <a:stretch>
            <a:fillRect/>
          </a:stretch>
        </p:blipFill>
        <p:spPr>
          <a:xfrm>
            <a:off x="7615825" y="4578263"/>
            <a:ext cx="1160226" cy="30439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4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dirty="0"/>
              <a:t>What did we learn?</a:t>
            </a:r>
            <a:endParaRPr dirty="0"/>
          </a:p>
        </p:txBody>
      </p:sp>
      <p:sp>
        <p:nvSpPr>
          <p:cNvPr id="264" name="Google Shape;264;p49"/>
          <p:cNvSpPr txBox="1">
            <a:spLocks noGrp="1"/>
          </p:cNvSpPr>
          <p:nvPr>
            <p:ph type="body" idx="1"/>
          </p:nvPr>
        </p:nvSpPr>
        <p:spPr>
          <a:xfrm>
            <a:off x="253400" y="1455725"/>
            <a:ext cx="8520600" cy="3416400"/>
          </a:xfrm>
          <a:prstGeom prst="rect">
            <a:avLst/>
          </a:prstGeom>
        </p:spPr>
        <p:txBody>
          <a:bodyPr spcFirstLastPara="1" wrap="square" lIns="91425" tIns="91425" rIns="91425" bIns="91425" anchor="t" anchorCtr="0">
            <a:noAutofit/>
          </a:bodyPr>
          <a:lstStyle/>
          <a:p>
            <a:pPr marL="457200" lvl="0" indent="-368300" algn="l" rtl="0">
              <a:spcBef>
                <a:spcPts val="0"/>
              </a:spcBef>
              <a:spcAft>
                <a:spcPts val="0"/>
              </a:spcAft>
              <a:buSzPts val="2200"/>
              <a:buChar char="-"/>
            </a:pPr>
            <a:r>
              <a:rPr lang="nl" sz="2200" dirty="0"/>
              <a:t>Just showing you are present, has already positive impact.</a:t>
            </a:r>
            <a:endParaRPr sz="2200" dirty="0"/>
          </a:p>
          <a:p>
            <a:pPr marL="457200" lvl="0" indent="-368300" algn="l" rtl="0">
              <a:spcBef>
                <a:spcPts val="0"/>
              </a:spcBef>
              <a:spcAft>
                <a:spcPts val="0"/>
              </a:spcAft>
              <a:buSzPts val="2200"/>
              <a:buChar char="-"/>
            </a:pPr>
            <a:r>
              <a:rPr lang="nl" sz="2200" dirty="0"/>
              <a:t>Be a person, not an authority. (“Have a nice day, Thomas”)</a:t>
            </a:r>
            <a:endParaRPr sz="2200" dirty="0"/>
          </a:p>
          <a:p>
            <a:pPr marL="457200" lvl="0" indent="-368300" algn="l" rtl="0">
              <a:spcBef>
                <a:spcPts val="0"/>
              </a:spcBef>
              <a:spcAft>
                <a:spcPts val="0"/>
              </a:spcAft>
              <a:buSzPts val="2200"/>
              <a:buChar char="-"/>
            </a:pPr>
            <a:r>
              <a:rPr lang="nl" sz="2200" dirty="0"/>
              <a:t>Hiding rather than deleting</a:t>
            </a:r>
            <a:endParaRPr sz="2200" dirty="0"/>
          </a:p>
          <a:p>
            <a:pPr marL="457200" lvl="0" indent="-368300" algn="l" rtl="0">
              <a:spcBef>
                <a:spcPts val="0"/>
              </a:spcBef>
              <a:spcAft>
                <a:spcPts val="0"/>
              </a:spcAft>
              <a:buSzPts val="2200"/>
              <a:buChar char="-"/>
            </a:pPr>
            <a:r>
              <a:rPr lang="nl" sz="2200" dirty="0"/>
              <a:t>Service is welcomed (“Here you find the link”)</a:t>
            </a:r>
            <a:endParaRPr sz="2200" dirty="0"/>
          </a:p>
          <a:p>
            <a:pPr marL="457200" lvl="0" indent="-368300" algn="l" rtl="0">
              <a:spcBef>
                <a:spcPts val="0"/>
              </a:spcBef>
              <a:spcAft>
                <a:spcPts val="0"/>
              </a:spcAft>
              <a:buSzPts val="2200"/>
              <a:buChar char="-"/>
            </a:pPr>
            <a:r>
              <a:rPr lang="nl" sz="2200" dirty="0"/>
              <a:t>Remove the rotten apples, save the basket.</a:t>
            </a:r>
          </a:p>
          <a:p>
            <a:pPr indent="-368300">
              <a:buSzPts val="2200"/>
              <a:buFont typeface="Arial"/>
              <a:buChar char="-"/>
            </a:pPr>
            <a:r>
              <a:rPr lang="en-US" sz="2200" dirty="0"/>
              <a:t>Close the comment section on Facebook. (New!)</a:t>
            </a:r>
          </a:p>
          <a:p>
            <a:pPr marL="457200" lvl="0" indent="-368300" algn="l" rtl="0">
              <a:spcBef>
                <a:spcPts val="0"/>
              </a:spcBef>
              <a:spcAft>
                <a:spcPts val="0"/>
              </a:spcAft>
              <a:buSzPts val="2200"/>
              <a:buChar char="-"/>
            </a:pPr>
            <a:endParaRPr sz="2200" dirty="0"/>
          </a:p>
          <a:p>
            <a:pPr marL="0" lvl="0" indent="0" algn="l" rtl="0">
              <a:spcBef>
                <a:spcPts val="1600"/>
              </a:spcBef>
              <a:spcAft>
                <a:spcPts val="0"/>
              </a:spcAft>
              <a:buNone/>
            </a:pPr>
            <a:endParaRPr sz="2200" dirty="0"/>
          </a:p>
          <a:p>
            <a:pPr marL="457200" lvl="0" indent="0" algn="l" rtl="0">
              <a:spcBef>
                <a:spcPts val="1600"/>
              </a:spcBef>
              <a:spcAft>
                <a:spcPts val="0"/>
              </a:spcAft>
              <a:buNone/>
            </a:pPr>
            <a:endParaRPr dirty="0"/>
          </a:p>
          <a:p>
            <a:pPr marL="457200" lvl="0" indent="0" algn="l" rtl="0">
              <a:spcBef>
                <a:spcPts val="1600"/>
              </a:spcBef>
              <a:spcAft>
                <a:spcPts val="1600"/>
              </a:spcAft>
              <a:buNone/>
            </a:pPr>
            <a:endParaRPr dirty="0"/>
          </a:p>
        </p:txBody>
      </p:sp>
      <p:pic>
        <p:nvPicPr>
          <p:cNvPr id="4" name="Google Shape;55;p13">
            <a:extLst>
              <a:ext uri="{FF2B5EF4-FFF2-40B4-BE49-F238E27FC236}">
                <a16:creationId xmlns:a16="http://schemas.microsoft.com/office/drawing/2014/main" xmlns="" id="{25ADC11D-C54F-49C9-AEA8-8A374495E688}"/>
              </a:ext>
            </a:extLst>
          </p:cNvPr>
          <p:cNvPicPr preferRelativeResize="0"/>
          <p:nvPr/>
        </p:nvPicPr>
        <p:blipFill>
          <a:blip r:embed="rId3">
            <a:alphaModFix/>
          </a:blip>
          <a:stretch>
            <a:fillRect/>
          </a:stretch>
        </p:blipFill>
        <p:spPr>
          <a:xfrm>
            <a:off x="7615825" y="4578263"/>
            <a:ext cx="1160226" cy="30439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4">
                                            <p:txEl>
                                              <p:pRg st="0" end="0"/>
                                            </p:txEl>
                                          </p:spTgt>
                                        </p:tgtEl>
                                        <p:attrNameLst>
                                          <p:attrName>style.visibility</p:attrName>
                                        </p:attrNameLst>
                                      </p:cBhvr>
                                      <p:to>
                                        <p:strVal val="visible"/>
                                      </p:to>
                                    </p:set>
                                    <p:animEffect transition="in" filter="fade">
                                      <p:cBhvr>
                                        <p:cTn id="7" dur="1000"/>
                                        <p:tgtEl>
                                          <p:spTgt spid="26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4">
                                            <p:txEl>
                                              <p:pRg st="1" end="1"/>
                                            </p:txEl>
                                          </p:spTgt>
                                        </p:tgtEl>
                                        <p:attrNameLst>
                                          <p:attrName>style.visibility</p:attrName>
                                        </p:attrNameLst>
                                      </p:cBhvr>
                                      <p:to>
                                        <p:strVal val="visible"/>
                                      </p:to>
                                    </p:set>
                                    <p:animEffect transition="in" filter="fade">
                                      <p:cBhvr>
                                        <p:cTn id="12" dur="1000"/>
                                        <p:tgtEl>
                                          <p:spTgt spid="26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4">
                                            <p:txEl>
                                              <p:pRg st="2" end="2"/>
                                            </p:txEl>
                                          </p:spTgt>
                                        </p:tgtEl>
                                        <p:attrNameLst>
                                          <p:attrName>style.visibility</p:attrName>
                                        </p:attrNameLst>
                                      </p:cBhvr>
                                      <p:to>
                                        <p:strVal val="visible"/>
                                      </p:to>
                                    </p:set>
                                    <p:animEffect transition="in" filter="fade">
                                      <p:cBhvr>
                                        <p:cTn id="17" dur="1000"/>
                                        <p:tgtEl>
                                          <p:spTgt spid="26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4">
                                            <p:txEl>
                                              <p:pRg st="3" end="3"/>
                                            </p:txEl>
                                          </p:spTgt>
                                        </p:tgtEl>
                                        <p:attrNameLst>
                                          <p:attrName>style.visibility</p:attrName>
                                        </p:attrNameLst>
                                      </p:cBhvr>
                                      <p:to>
                                        <p:strVal val="visible"/>
                                      </p:to>
                                    </p:set>
                                    <p:animEffect transition="in" filter="fade">
                                      <p:cBhvr>
                                        <p:cTn id="22" dur="1000"/>
                                        <p:tgtEl>
                                          <p:spTgt spid="26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64">
                                            <p:txEl>
                                              <p:pRg st="4" end="4"/>
                                            </p:txEl>
                                          </p:spTgt>
                                        </p:tgtEl>
                                        <p:attrNameLst>
                                          <p:attrName>style.visibility</p:attrName>
                                        </p:attrNameLst>
                                      </p:cBhvr>
                                      <p:to>
                                        <p:strVal val="visible"/>
                                      </p:to>
                                    </p:set>
                                    <p:animEffect transition="in" filter="fade">
                                      <p:cBhvr>
                                        <p:cTn id="27" dur="1000"/>
                                        <p:tgtEl>
                                          <p:spTgt spid="26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64">
                                            <p:txEl>
                                              <p:pRg st="5" end="5"/>
                                            </p:txEl>
                                          </p:spTgt>
                                        </p:tgtEl>
                                        <p:attrNameLst>
                                          <p:attrName>style.visibility</p:attrName>
                                        </p:attrNameLst>
                                      </p:cBhvr>
                                      <p:to>
                                        <p:strVal val="visible"/>
                                      </p:to>
                                    </p:set>
                                    <p:animEffect transition="in" filter="fade">
                                      <p:cBhvr>
                                        <p:cTn id="32" dur="1000"/>
                                        <p:tgtEl>
                                          <p:spTgt spid="26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5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dirty="0"/>
              <a:t>Moderation op Twitter</a:t>
            </a:r>
            <a:endParaRPr dirty="0"/>
          </a:p>
        </p:txBody>
      </p:sp>
      <p:pic>
        <p:nvPicPr>
          <p:cNvPr id="270" name="Google Shape;270;p50"/>
          <p:cNvPicPr preferRelativeResize="0"/>
          <p:nvPr/>
        </p:nvPicPr>
        <p:blipFill>
          <a:blip r:embed="rId3">
            <a:alphaModFix/>
          </a:blip>
          <a:stretch>
            <a:fillRect/>
          </a:stretch>
        </p:blipFill>
        <p:spPr>
          <a:xfrm>
            <a:off x="2000250" y="1078300"/>
            <a:ext cx="4065202" cy="4065202"/>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5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dirty="0"/>
              <a:t>What did we learn?</a:t>
            </a:r>
            <a:endParaRPr dirty="0"/>
          </a:p>
        </p:txBody>
      </p:sp>
      <p:sp>
        <p:nvSpPr>
          <p:cNvPr id="276" name="Google Shape;276;p51"/>
          <p:cNvSpPr txBox="1">
            <a:spLocks noGrp="1"/>
          </p:cNvSpPr>
          <p:nvPr>
            <p:ph type="body" idx="1"/>
          </p:nvPr>
        </p:nvSpPr>
        <p:spPr>
          <a:xfrm>
            <a:off x="311700" y="1152475"/>
            <a:ext cx="3396000" cy="3465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nl" dirty="0"/>
              <a:t>Twitter ⇒  we can block reactions but Twitter stays a </a:t>
            </a:r>
            <a:r>
              <a:rPr lang="nl" b="1" dirty="0"/>
              <a:t>difficult medium</a:t>
            </a:r>
            <a:r>
              <a:rPr lang="nl" dirty="0"/>
              <a:t> to moderate.</a:t>
            </a:r>
            <a:endParaRPr dirty="0"/>
          </a:p>
          <a:p>
            <a:pPr marL="457200" lvl="0" indent="0" algn="l" rtl="0">
              <a:spcBef>
                <a:spcPts val="1600"/>
              </a:spcBef>
              <a:spcAft>
                <a:spcPts val="0"/>
              </a:spcAft>
              <a:buNone/>
            </a:pPr>
            <a:endParaRPr dirty="0"/>
          </a:p>
          <a:p>
            <a:pPr marL="457200" lvl="0" indent="-342900" algn="l" rtl="0">
              <a:spcBef>
                <a:spcPts val="0"/>
              </a:spcBef>
              <a:spcAft>
                <a:spcPts val="0"/>
              </a:spcAft>
              <a:buSzPts val="1800"/>
              <a:buChar char="-"/>
            </a:pPr>
            <a:r>
              <a:rPr lang="nl" dirty="0"/>
              <a:t>Showing your presence in reactions = incites debate,  </a:t>
            </a:r>
            <a:r>
              <a:rPr lang="nl" b="1" dirty="0"/>
              <a:t>can escalate quickly</a:t>
            </a:r>
          </a:p>
          <a:p>
            <a:pPr marL="457200" lvl="0" indent="-342900" algn="l" rtl="0">
              <a:spcBef>
                <a:spcPts val="0"/>
              </a:spcBef>
              <a:spcAft>
                <a:spcPts val="0"/>
              </a:spcAft>
              <a:buSzPts val="1800"/>
              <a:buChar char="-"/>
            </a:pPr>
            <a:endParaRPr lang="nl" b="1" dirty="0"/>
          </a:p>
          <a:p>
            <a:pPr marL="457200" lvl="0" indent="-342900" algn="l" rtl="0">
              <a:spcBef>
                <a:spcPts val="0"/>
              </a:spcBef>
              <a:spcAft>
                <a:spcPts val="0"/>
              </a:spcAft>
              <a:buSzPts val="1800"/>
              <a:buChar char="-"/>
            </a:pPr>
            <a:r>
              <a:rPr lang="nl" dirty="0"/>
              <a:t>Direct messages to rectify things</a:t>
            </a:r>
          </a:p>
          <a:p>
            <a:pPr marL="457200" lvl="0" indent="-342900" algn="l" rtl="0">
              <a:spcBef>
                <a:spcPts val="0"/>
              </a:spcBef>
              <a:spcAft>
                <a:spcPts val="0"/>
              </a:spcAft>
              <a:buSzPts val="1800"/>
              <a:buChar char="-"/>
            </a:pPr>
            <a:endParaRPr b="1" dirty="0"/>
          </a:p>
          <a:p>
            <a:pPr marL="0" lvl="0" indent="0" algn="l" rtl="0">
              <a:spcBef>
                <a:spcPts val="1600"/>
              </a:spcBef>
              <a:spcAft>
                <a:spcPts val="0"/>
              </a:spcAft>
              <a:buNone/>
            </a:pPr>
            <a:endParaRPr dirty="0"/>
          </a:p>
          <a:p>
            <a:pPr marL="457200" lvl="0" indent="0" algn="l" rtl="0">
              <a:spcBef>
                <a:spcPts val="1600"/>
              </a:spcBef>
              <a:spcAft>
                <a:spcPts val="1600"/>
              </a:spcAft>
              <a:buNone/>
            </a:pPr>
            <a:endParaRPr dirty="0"/>
          </a:p>
        </p:txBody>
      </p:sp>
      <p:pic>
        <p:nvPicPr>
          <p:cNvPr id="277" name="Google Shape;277;p51"/>
          <p:cNvPicPr preferRelativeResize="0"/>
          <p:nvPr/>
        </p:nvPicPr>
        <p:blipFill>
          <a:blip r:embed="rId3">
            <a:alphaModFix/>
          </a:blip>
          <a:stretch>
            <a:fillRect/>
          </a:stretch>
        </p:blipFill>
        <p:spPr>
          <a:xfrm>
            <a:off x="3882650" y="1270300"/>
            <a:ext cx="4992524" cy="2833775"/>
          </a:xfrm>
          <a:prstGeom prst="rect">
            <a:avLst/>
          </a:prstGeom>
          <a:noFill/>
          <a:ln>
            <a:noFill/>
          </a:ln>
        </p:spPr>
      </p:pic>
      <p:sp>
        <p:nvSpPr>
          <p:cNvPr id="2" name="Tekstvak 1">
            <a:extLst>
              <a:ext uri="{FF2B5EF4-FFF2-40B4-BE49-F238E27FC236}">
                <a16:creationId xmlns:a16="http://schemas.microsoft.com/office/drawing/2014/main" xmlns="" id="{EA5ED799-3DFC-4E73-BFA9-D18A670C580E}"/>
              </a:ext>
            </a:extLst>
          </p:cNvPr>
          <p:cNvSpPr txBox="1"/>
          <p:nvPr/>
        </p:nvSpPr>
        <p:spPr>
          <a:xfrm>
            <a:off x="6219898" y="638827"/>
            <a:ext cx="2530258" cy="1169551"/>
          </a:xfrm>
          <a:prstGeom prst="rect">
            <a:avLst/>
          </a:prstGeom>
          <a:solidFill>
            <a:srgbClr val="FFFF00"/>
          </a:solidFill>
        </p:spPr>
        <p:txBody>
          <a:bodyPr wrap="square" rtlCol="0">
            <a:spAutoFit/>
          </a:bodyPr>
          <a:lstStyle/>
          <a:p>
            <a:r>
              <a:rPr lang="nl-BE" dirty="0"/>
              <a:t>We </a:t>
            </a:r>
            <a:r>
              <a:rPr lang="nl-BE" dirty="0" err="1"/>
              <a:t>don’t</a:t>
            </a:r>
            <a:r>
              <a:rPr lang="nl-BE" dirty="0"/>
              <a:t> like </a:t>
            </a:r>
            <a:r>
              <a:rPr lang="nl-BE" dirty="0" err="1"/>
              <a:t>this</a:t>
            </a:r>
            <a:r>
              <a:rPr lang="nl-BE" dirty="0"/>
              <a:t> kind of speech. It is </a:t>
            </a:r>
            <a:r>
              <a:rPr lang="nl-BE" dirty="0" err="1"/>
              <a:t>rather</a:t>
            </a:r>
            <a:r>
              <a:rPr lang="nl-BE" dirty="0"/>
              <a:t> </a:t>
            </a:r>
            <a:r>
              <a:rPr lang="nl-BE" dirty="0" err="1"/>
              <a:t>harsh</a:t>
            </a:r>
            <a:r>
              <a:rPr lang="nl-BE" dirty="0"/>
              <a:t>. </a:t>
            </a:r>
            <a:r>
              <a:rPr lang="nl-BE" dirty="0" err="1"/>
              <a:t>Can</a:t>
            </a:r>
            <a:r>
              <a:rPr lang="nl-BE" dirty="0"/>
              <a:t> </a:t>
            </a:r>
            <a:r>
              <a:rPr lang="nl-BE" dirty="0" err="1"/>
              <a:t>you</a:t>
            </a:r>
            <a:r>
              <a:rPr lang="nl-BE" dirty="0"/>
              <a:t> </a:t>
            </a:r>
            <a:r>
              <a:rPr lang="nl-BE" dirty="0" err="1"/>
              <a:t>please</a:t>
            </a:r>
            <a:r>
              <a:rPr lang="nl-BE" dirty="0"/>
              <a:t> take </a:t>
            </a:r>
            <a:r>
              <a:rPr lang="nl-BE" dirty="0" err="1"/>
              <a:t>that</a:t>
            </a:r>
            <a:r>
              <a:rPr lang="nl-BE" dirty="0"/>
              <a:t> </a:t>
            </a:r>
            <a:r>
              <a:rPr lang="nl-BE" dirty="0" err="1"/>
              <a:t>into</a:t>
            </a:r>
            <a:r>
              <a:rPr lang="nl-BE" dirty="0"/>
              <a:t> </a:t>
            </a:r>
            <a:r>
              <a:rPr lang="nl-BE" dirty="0" err="1"/>
              <a:t>consideration</a:t>
            </a:r>
            <a:r>
              <a:rPr lang="nl-BE" dirty="0"/>
              <a:t>. Have a </a:t>
            </a:r>
            <a:r>
              <a:rPr lang="nl-BE" dirty="0" err="1"/>
              <a:t>nice</a:t>
            </a:r>
            <a:r>
              <a:rPr lang="nl-BE" dirty="0"/>
              <a:t> evening, </a:t>
            </a:r>
            <a:r>
              <a:rPr lang="nl-BE" dirty="0" err="1"/>
              <a:t>Yousra</a:t>
            </a:r>
            <a:r>
              <a:rPr lang="nl-BE" dirty="0"/>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5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2300" dirty="0"/>
              <a:t>Moderation on Twitter is partially expected by users on our own twitter “channels”</a:t>
            </a:r>
            <a:endParaRPr sz="2300" dirty="0"/>
          </a:p>
        </p:txBody>
      </p:sp>
      <p:pic>
        <p:nvPicPr>
          <p:cNvPr id="283" name="Google Shape;283;p52"/>
          <p:cNvPicPr preferRelativeResize="0"/>
          <p:nvPr/>
        </p:nvPicPr>
        <p:blipFill>
          <a:blip r:embed="rId3">
            <a:alphaModFix/>
          </a:blip>
          <a:stretch>
            <a:fillRect/>
          </a:stretch>
        </p:blipFill>
        <p:spPr>
          <a:xfrm>
            <a:off x="3546850" y="1017725"/>
            <a:ext cx="4907749" cy="3862676"/>
          </a:xfrm>
          <a:prstGeom prst="rect">
            <a:avLst/>
          </a:prstGeom>
          <a:noFill/>
          <a:ln>
            <a:noFill/>
          </a:ln>
        </p:spPr>
      </p:pic>
      <p:sp>
        <p:nvSpPr>
          <p:cNvPr id="284" name="Google Shape;284;p52"/>
          <p:cNvSpPr txBox="1"/>
          <p:nvPr/>
        </p:nvSpPr>
        <p:spPr>
          <a:xfrm>
            <a:off x="3558725" y="4018500"/>
            <a:ext cx="4884000" cy="861900"/>
          </a:xfrm>
          <a:prstGeom prst="rect">
            <a:avLst/>
          </a:prstGeom>
          <a:noFill/>
          <a:ln w="38100"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b="1"/>
          </a:p>
        </p:txBody>
      </p:sp>
      <p:sp>
        <p:nvSpPr>
          <p:cNvPr id="285" name="Google Shape;285;p52"/>
          <p:cNvSpPr txBox="1"/>
          <p:nvPr/>
        </p:nvSpPr>
        <p:spPr>
          <a:xfrm>
            <a:off x="114117" y="3433650"/>
            <a:ext cx="3236100" cy="1050668"/>
          </a:xfrm>
          <a:prstGeom prst="rect">
            <a:avLst/>
          </a:prstGeom>
          <a:solidFill>
            <a:srgbClr val="FFFF00"/>
          </a:solidFill>
          <a:ln>
            <a:noFill/>
          </a:ln>
        </p:spPr>
        <p:txBody>
          <a:bodyPr spcFirstLastPara="1" wrap="square" lIns="91425" tIns="91425" rIns="79675" bIns="91425" anchor="t" anchorCtr="0">
            <a:noAutofit/>
          </a:bodyPr>
          <a:lstStyle/>
          <a:p>
            <a:pPr marL="0" lvl="0" indent="0" algn="l" rtl="0">
              <a:spcBef>
                <a:spcPts val="0"/>
              </a:spcBef>
              <a:spcAft>
                <a:spcPts val="0"/>
              </a:spcAft>
              <a:buNone/>
            </a:pPr>
            <a:r>
              <a:rPr lang="nl" sz="1800" dirty="0"/>
              <a:t>“Hello @vrtnws? Freedom of expression is great, but can this kind of language pass?”</a:t>
            </a:r>
            <a:endParaRPr sz="1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9"/>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l" sz="4000" b="1" dirty="0"/>
              <a:t>Opportunities</a:t>
            </a:r>
            <a:endParaRPr sz="4000" b="1" dirty="0"/>
          </a:p>
        </p:txBody>
      </p:sp>
    </p:spTree>
    <p:extLst>
      <p:ext uri="{BB962C8B-B14F-4D97-AF65-F5344CB8AC3E}">
        <p14:creationId xmlns:p14="http://schemas.microsoft.com/office/powerpoint/2010/main" val="21137956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xmlns="" id="{056DA3BA-CF24-4CC9-9935-7ABF49C518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15" y="2517593"/>
            <a:ext cx="5109029" cy="132587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xmlns="" id="{74EA573B-BAED-4635-8FBA-3DD3976A6B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0344" y="230866"/>
            <a:ext cx="3737432" cy="4849133"/>
          </a:xfrm>
          <a:prstGeom prst="rect">
            <a:avLst/>
          </a:prstGeom>
          <a:noFill/>
          <a:extLst>
            <a:ext uri="{909E8E84-426E-40DD-AFC4-6F175D3DCCD1}">
              <a14:hiddenFill xmlns:a14="http://schemas.microsoft.com/office/drawing/2010/main">
                <a:solidFill>
                  <a:srgbClr val="FFFFFF"/>
                </a:solidFill>
              </a14:hiddenFill>
            </a:ext>
          </a:extLst>
        </p:spPr>
      </p:pic>
      <p:sp>
        <p:nvSpPr>
          <p:cNvPr id="8" name="Tekstvak 7">
            <a:extLst>
              <a:ext uri="{FF2B5EF4-FFF2-40B4-BE49-F238E27FC236}">
                <a16:creationId xmlns:a16="http://schemas.microsoft.com/office/drawing/2014/main" xmlns="" id="{1C1798C2-77E5-4C55-B10A-1FB68FFC5EFA}"/>
              </a:ext>
            </a:extLst>
          </p:cNvPr>
          <p:cNvSpPr txBox="1"/>
          <p:nvPr/>
        </p:nvSpPr>
        <p:spPr>
          <a:xfrm>
            <a:off x="87086" y="455490"/>
            <a:ext cx="4572000" cy="2062103"/>
          </a:xfrm>
          <a:prstGeom prst="rect">
            <a:avLst/>
          </a:prstGeom>
          <a:noFill/>
        </p:spPr>
        <p:txBody>
          <a:bodyPr wrap="square">
            <a:spAutoFit/>
          </a:bodyPr>
          <a:lstStyle/>
          <a:p>
            <a:pPr algn="ctr" rtl="0">
              <a:spcBef>
                <a:spcPts val="0"/>
              </a:spcBef>
              <a:spcAft>
                <a:spcPts val="0"/>
              </a:spcAft>
            </a:pPr>
            <a:r>
              <a:rPr lang="nl-BE" sz="3200" b="0" i="0" u="none" strike="noStrike" dirty="0" err="1">
                <a:solidFill>
                  <a:srgbClr val="000000"/>
                </a:solidFill>
                <a:effectLst/>
                <a:latin typeface="Arial" panose="020B0604020202020204" pitchFamily="34" charset="0"/>
              </a:rPr>
              <a:t>Moderation</a:t>
            </a:r>
            <a:r>
              <a:rPr lang="nl-BE" sz="3200" b="0" i="0" u="none" strike="noStrike" dirty="0">
                <a:solidFill>
                  <a:srgbClr val="000000"/>
                </a:solidFill>
                <a:effectLst/>
                <a:latin typeface="Arial" panose="020B0604020202020204" pitchFamily="34" charset="0"/>
              </a:rPr>
              <a:t> is </a:t>
            </a:r>
            <a:r>
              <a:rPr lang="nl-BE" sz="3200" dirty="0">
                <a:latin typeface="Arial" panose="020B0604020202020204" pitchFamily="34" charset="0"/>
              </a:rPr>
              <a:t>making News </a:t>
            </a:r>
            <a:r>
              <a:rPr lang="nl-BE" sz="3200" dirty="0" err="1">
                <a:latin typeface="Arial" panose="020B0604020202020204" pitchFamily="34" charset="0"/>
              </a:rPr>
              <a:t>possible</a:t>
            </a:r>
            <a:r>
              <a:rPr lang="nl-BE" sz="3200" b="0" i="0" u="none" strike="noStrike" dirty="0">
                <a:solidFill>
                  <a:srgbClr val="000000"/>
                </a:solidFill>
                <a:effectLst/>
                <a:latin typeface="Arial" panose="020B0604020202020204" pitchFamily="34" charset="0"/>
              </a:rPr>
              <a:t> </a:t>
            </a:r>
            <a:endParaRPr lang="nl-BE" sz="3200" b="0" dirty="0">
              <a:effectLst/>
            </a:endParaRPr>
          </a:p>
          <a:p>
            <a:r>
              <a:rPr lang="nl-BE" sz="3200" b="0" dirty="0">
                <a:effectLst/>
              </a:rPr>
              <a:t/>
            </a:r>
            <a:br>
              <a:rPr lang="nl-BE" sz="3200" b="0" dirty="0">
                <a:effectLst/>
              </a:rPr>
            </a:br>
            <a:endParaRPr lang="nl-BE" sz="3200" dirty="0"/>
          </a:p>
        </p:txBody>
      </p:sp>
      <p:sp>
        <p:nvSpPr>
          <p:cNvPr id="9" name="Tekstvak 8">
            <a:extLst>
              <a:ext uri="{FF2B5EF4-FFF2-40B4-BE49-F238E27FC236}">
                <a16:creationId xmlns:a16="http://schemas.microsoft.com/office/drawing/2014/main" xmlns="" id="{AAEF177C-DFA3-4D9B-ABA8-C93C43FCFF1F}"/>
              </a:ext>
            </a:extLst>
          </p:cNvPr>
          <p:cNvSpPr txBox="1"/>
          <p:nvPr/>
        </p:nvSpPr>
        <p:spPr>
          <a:xfrm>
            <a:off x="973302" y="3741517"/>
            <a:ext cx="3918112" cy="1169551"/>
          </a:xfrm>
          <a:prstGeom prst="rect">
            <a:avLst/>
          </a:prstGeom>
          <a:solidFill>
            <a:srgbClr val="FFFF00"/>
          </a:solidFill>
        </p:spPr>
        <p:txBody>
          <a:bodyPr wrap="square" rtlCol="0">
            <a:spAutoFit/>
          </a:bodyPr>
          <a:lstStyle/>
          <a:p>
            <a:r>
              <a:rPr lang="nl-BE" dirty="0"/>
              <a:t>- Users </a:t>
            </a:r>
            <a:r>
              <a:rPr lang="nl-BE" dirty="0" err="1"/>
              <a:t>pointed</a:t>
            </a:r>
            <a:r>
              <a:rPr lang="nl-BE" dirty="0"/>
              <a:t> out </a:t>
            </a:r>
            <a:r>
              <a:rPr lang="nl-BE" dirty="0" err="1"/>
              <a:t>that</a:t>
            </a:r>
            <a:r>
              <a:rPr lang="nl-BE" dirty="0"/>
              <a:t> </a:t>
            </a:r>
            <a:r>
              <a:rPr lang="nl-BE" dirty="0" err="1"/>
              <a:t>an</a:t>
            </a:r>
            <a:r>
              <a:rPr lang="nl-BE" dirty="0"/>
              <a:t> </a:t>
            </a:r>
            <a:r>
              <a:rPr lang="nl-BE" dirty="0" err="1"/>
              <a:t>obligation</a:t>
            </a:r>
            <a:r>
              <a:rPr lang="nl-BE" dirty="0"/>
              <a:t> </a:t>
            </a:r>
            <a:r>
              <a:rPr lang="nl-BE" dirty="0" err="1"/>
              <a:t>to</a:t>
            </a:r>
            <a:r>
              <a:rPr lang="nl-BE" dirty="0"/>
              <a:t> take a </a:t>
            </a:r>
            <a:r>
              <a:rPr lang="nl-BE" dirty="0" err="1"/>
              <a:t>coranatest</a:t>
            </a:r>
            <a:r>
              <a:rPr lang="nl-BE" dirty="0"/>
              <a:t> was </a:t>
            </a:r>
            <a:r>
              <a:rPr lang="nl-BE" dirty="0" err="1"/>
              <a:t>actually</a:t>
            </a:r>
            <a:r>
              <a:rPr lang="nl-BE" dirty="0"/>
              <a:t> </a:t>
            </a:r>
            <a:r>
              <a:rPr lang="nl-BE" dirty="0" err="1"/>
              <a:t>against</a:t>
            </a:r>
            <a:r>
              <a:rPr lang="nl-BE" dirty="0"/>
              <a:t> </a:t>
            </a:r>
            <a:r>
              <a:rPr lang="nl-BE" dirty="0" err="1"/>
              <a:t>Belgian</a:t>
            </a:r>
            <a:r>
              <a:rPr lang="nl-BE" dirty="0"/>
              <a:t> </a:t>
            </a:r>
            <a:r>
              <a:rPr lang="nl-BE" dirty="0" err="1"/>
              <a:t>law</a:t>
            </a:r>
            <a:r>
              <a:rPr lang="nl-BE" dirty="0"/>
              <a:t>. </a:t>
            </a:r>
            <a:r>
              <a:rPr lang="nl-BE" dirty="0" err="1"/>
              <a:t>Citizens</a:t>
            </a:r>
            <a:r>
              <a:rPr lang="nl-BE" dirty="0"/>
              <a:t> </a:t>
            </a:r>
            <a:r>
              <a:rPr lang="nl-BE" dirty="0" err="1"/>
              <a:t>did</a:t>
            </a:r>
            <a:r>
              <a:rPr lang="nl-BE" dirty="0"/>
              <a:t> have </a:t>
            </a:r>
            <a:r>
              <a:rPr lang="nl-BE" dirty="0" err="1"/>
              <a:t>the</a:t>
            </a:r>
            <a:r>
              <a:rPr lang="nl-BE" dirty="0"/>
              <a:t> option </a:t>
            </a:r>
            <a:r>
              <a:rPr lang="nl-BE" dirty="0" err="1"/>
              <a:t>to</a:t>
            </a:r>
            <a:r>
              <a:rPr lang="nl-BE" dirty="0"/>
              <a:t> go </a:t>
            </a:r>
            <a:r>
              <a:rPr lang="nl-BE" dirty="0" err="1"/>
              <a:t>into</a:t>
            </a:r>
            <a:r>
              <a:rPr lang="nl-BE" dirty="0"/>
              <a:t> quarantaine. The redaction </a:t>
            </a:r>
            <a:r>
              <a:rPr lang="nl-BE" dirty="0" err="1"/>
              <a:t>asked</a:t>
            </a:r>
            <a:r>
              <a:rPr lang="nl-BE" dirty="0"/>
              <a:t> </a:t>
            </a:r>
            <a:r>
              <a:rPr lang="nl-BE" dirty="0" err="1"/>
              <a:t>questions</a:t>
            </a:r>
            <a:r>
              <a:rPr lang="nl-BE" dirty="0"/>
              <a:t> </a:t>
            </a:r>
            <a:r>
              <a:rPr lang="nl-BE" dirty="0" err="1"/>
              <a:t>to</a:t>
            </a:r>
            <a:r>
              <a:rPr lang="nl-BE" dirty="0"/>
              <a:t> </a:t>
            </a:r>
            <a:r>
              <a:rPr lang="nl-BE" dirty="0" err="1"/>
              <a:t>the</a:t>
            </a:r>
            <a:r>
              <a:rPr lang="nl-BE" dirty="0"/>
              <a:t> </a:t>
            </a:r>
            <a:r>
              <a:rPr lang="nl-BE" dirty="0" err="1"/>
              <a:t>government</a:t>
            </a:r>
            <a:r>
              <a:rPr lang="nl-BE" dirty="0"/>
              <a:t> </a:t>
            </a:r>
            <a:r>
              <a:rPr lang="nl-BE" dirty="0" err="1"/>
              <a:t>about</a:t>
            </a:r>
            <a:r>
              <a:rPr lang="nl-BE" dirty="0"/>
              <a:t> </a:t>
            </a:r>
            <a:r>
              <a:rPr lang="nl-BE" dirty="0" err="1"/>
              <a:t>this</a:t>
            </a:r>
            <a:r>
              <a:rPr lang="nl-BE" dirty="0"/>
              <a:t>.</a:t>
            </a:r>
          </a:p>
        </p:txBody>
      </p:sp>
      <p:sp>
        <p:nvSpPr>
          <p:cNvPr id="10" name="Tekstvak 9">
            <a:extLst>
              <a:ext uri="{FF2B5EF4-FFF2-40B4-BE49-F238E27FC236}">
                <a16:creationId xmlns:a16="http://schemas.microsoft.com/office/drawing/2014/main" xmlns="" id="{28AE4C46-5997-4D02-A452-10945FBEDF6A}"/>
              </a:ext>
            </a:extLst>
          </p:cNvPr>
          <p:cNvSpPr txBox="1"/>
          <p:nvPr/>
        </p:nvSpPr>
        <p:spPr>
          <a:xfrm>
            <a:off x="4484914" y="266234"/>
            <a:ext cx="4572000" cy="954107"/>
          </a:xfrm>
          <a:prstGeom prst="rect">
            <a:avLst/>
          </a:prstGeom>
          <a:solidFill>
            <a:srgbClr val="FFFF00"/>
          </a:solidFill>
        </p:spPr>
        <p:txBody>
          <a:bodyPr wrap="square">
            <a:spAutoFit/>
          </a:bodyPr>
          <a:lstStyle/>
          <a:p>
            <a:r>
              <a:rPr lang="nl-BE" dirty="0"/>
              <a:t>A well </a:t>
            </a:r>
            <a:r>
              <a:rPr lang="nl-BE" dirty="0" err="1"/>
              <a:t>known</a:t>
            </a:r>
            <a:r>
              <a:rPr lang="nl-BE" dirty="0"/>
              <a:t> site in Belgium was </a:t>
            </a:r>
            <a:r>
              <a:rPr lang="nl-BE" dirty="0" err="1"/>
              <a:t>closed</a:t>
            </a:r>
            <a:r>
              <a:rPr lang="nl-BE" dirty="0"/>
              <a:t> </a:t>
            </a:r>
            <a:r>
              <a:rPr lang="nl-BE" dirty="0" err="1"/>
              <a:t>for</a:t>
            </a:r>
            <a:r>
              <a:rPr lang="nl-BE" dirty="0"/>
              <a:t> covid </a:t>
            </a:r>
            <a:r>
              <a:rPr lang="nl-BE" dirty="0" err="1"/>
              <a:t>safety</a:t>
            </a:r>
            <a:r>
              <a:rPr lang="nl-BE" dirty="0"/>
              <a:t> </a:t>
            </a:r>
            <a:r>
              <a:rPr lang="nl-BE" dirty="0" err="1"/>
              <a:t>reasons</a:t>
            </a:r>
            <a:r>
              <a:rPr lang="nl-BE" dirty="0"/>
              <a:t> </a:t>
            </a:r>
            <a:r>
              <a:rPr lang="nl-BE" dirty="0" err="1"/>
              <a:t>because</a:t>
            </a:r>
            <a:r>
              <a:rPr lang="nl-BE" dirty="0"/>
              <a:t> </a:t>
            </a:r>
            <a:r>
              <a:rPr lang="nl-BE" dirty="0" err="1"/>
              <a:t>too</a:t>
            </a:r>
            <a:r>
              <a:rPr lang="nl-BE" dirty="0"/>
              <a:t> </a:t>
            </a:r>
            <a:r>
              <a:rPr lang="nl-BE" dirty="0" err="1"/>
              <a:t>many</a:t>
            </a:r>
            <a:r>
              <a:rPr lang="nl-BE" dirty="0"/>
              <a:t> </a:t>
            </a:r>
            <a:r>
              <a:rPr lang="nl-BE" dirty="0" err="1"/>
              <a:t>people</a:t>
            </a:r>
            <a:r>
              <a:rPr lang="nl-BE" dirty="0"/>
              <a:t> </a:t>
            </a:r>
            <a:r>
              <a:rPr lang="nl-BE" dirty="0" err="1"/>
              <a:t>wanted</a:t>
            </a:r>
            <a:r>
              <a:rPr lang="nl-BE" dirty="0"/>
              <a:t> </a:t>
            </a:r>
            <a:r>
              <a:rPr lang="nl-BE" dirty="0" err="1"/>
              <a:t>to</a:t>
            </a:r>
            <a:r>
              <a:rPr lang="nl-BE" dirty="0"/>
              <a:t> have a </a:t>
            </a:r>
            <a:r>
              <a:rPr lang="nl-BE" dirty="0" err="1"/>
              <a:t>hike</a:t>
            </a:r>
            <a:r>
              <a:rPr lang="nl-BE" dirty="0"/>
              <a:t> </a:t>
            </a:r>
            <a:r>
              <a:rPr lang="nl-BE" dirty="0" err="1"/>
              <a:t>there</a:t>
            </a:r>
            <a:r>
              <a:rPr lang="nl-BE" dirty="0"/>
              <a:t>. It is </a:t>
            </a:r>
            <a:r>
              <a:rPr lang="nl-BE" dirty="0" err="1"/>
              <a:t>our</a:t>
            </a:r>
            <a:r>
              <a:rPr lang="nl-BE" dirty="0"/>
              <a:t> moderators </a:t>
            </a:r>
            <a:r>
              <a:rPr lang="nl-BE" dirty="0" err="1"/>
              <a:t>that</a:t>
            </a:r>
            <a:r>
              <a:rPr lang="nl-BE" dirty="0"/>
              <a:t> </a:t>
            </a:r>
            <a:r>
              <a:rPr lang="nl-BE" dirty="0" err="1"/>
              <a:t>signalled</a:t>
            </a:r>
            <a:r>
              <a:rPr lang="nl-BE" dirty="0"/>
              <a:t> </a:t>
            </a:r>
            <a:r>
              <a:rPr lang="nl-BE" dirty="0" err="1"/>
              <a:t>that</a:t>
            </a:r>
            <a:r>
              <a:rPr lang="nl-BE" dirty="0"/>
              <a:t> </a:t>
            </a:r>
            <a:r>
              <a:rPr lang="nl-BE" dirty="0" err="1"/>
              <a:t>to</a:t>
            </a:r>
            <a:r>
              <a:rPr lang="nl-BE" dirty="0"/>
              <a:t> </a:t>
            </a:r>
            <a:r>
              <a:rPr lang="nl-BE" dirty="0" err="1"/>
              <a:t>the</a:t>
            </a:r>
            <a:r>
              <a:rPr lang="nl-BE" dirty="0"/>
              <a:t>  redaction.</a:t>
            </a:r>
          </a:p>
        </p:txBody>
      </p:sp>
    </p:spTree>
    <p:extLst>
      <p:ext uri="{BB962C8B-B14F-4D97-AF65-F5344CB8AC3E}">
        <p14:creationId xmlns:p14="http://schemas.microsoft.com/office/powerpoint/2010/main" val="22204519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xmlns="" id="{CD872E0F-19C2-4A29-AA06-AD1E87864D91}"/>
              </a:ext>
            </a:extLst>
          </p:cNvPr>
          <p:cNvSpPr txBox="1"/>
          <p:nvPr/>
        </p:nvSpPr>
        <p:spPr>
          <a:xfrm>
            <a:off x="-215777" y="1905077"/>
            <a:ext cx="3866604" cy="2800767"/>
          </a:xfrm>
          <a:prstGeom prst="rect">
            <a:avLst/>
          </a:prstGeom>
          <a:noFill/>
        </p:spPr>
        <p:txBody>
          <a:bodyPr wrap="square">
            <a:spAutoFit/>
          </a:bodyPr>
          <a:lstStyle/>
          <a:p>
            <a:pPr algn="ctr" rtl="0">
              <a:spcBef>
                <a:spcPts val="0"/>
              </a:spcBef>
              <a:spcAft>
                <a:spcPts val="1600"/>
              </a:spcAft>
            </a:pPr>
            <a:r>
              <a:rPr lang="nl-BE" sz="1800" b="1" dirty="0">
                <a:solidFill>
                  <a:srgbClr val="595959"/>
                </a:solidFill>
                <a:latin typeface="Arial" panose="020B0604020202020204" pitchFamily="34" charset="0"/>
              </a:rPr>
              <a:t>Engagement</a:t>
            </a:r>
            <a:endParaRPr lang="nl-BE" sz="3600" b="0" dirty="0">
              <a:effectLst/>
            </a:endParaRPr>
          </a:p>
          <a:p>
            <a:pPr algn="ctr" rtl="0">
              <a:spcBef>
                <a:spcPts val="0"/>
              </a:spcBef>
              <a:spcAft>
                <a:spcPts val="1600"/>
              </a:spcAft>
            </a:pPr>
            <a:r>
              <a:rPr lang="nl-BE" sz="1800" b="1" i="0" u="none" strike="noStrike" dirty="0" err="1">
                <a:solidFill>
                  <a:srgbClr val="595959"/>
                </a:solidFill>
                <a:effectLst/>
                <a:latin typeface="Arial" panose="020B0604020202020204" pitchFamily="34" charset="0"/>
              </a:rPr>
              <a:t>Appropriate</a:t>
            </a:r>
            <a:r>
              <a:rPr lang="nl-BE" sz="1800" b="1" i="0" u="none" strike="noStrike" dirty="0">
                <a:solidFill>
                  <a:srgbClr val="595959"/>
                </a:solidFill>
                <a:effectLst/>
                <a:latin typeface="Arial" panose="020B0604020202020204" pitchFamily="34" charset="0"/>
              </a:rPr>
              <a:t> </a:t>
            </a:r>
            <a:r>
              <a:rPr lang="nl-BE" sz="1800" b="1" dirty="0" err="1">
                <a:solidFill>
                  <a:srgbClr val="595959"/>
                </a:solidFill>
                <a:latin typeface="Arial" panose="020B0604020202020204" pitchFamily="34" charset="0"/>
              </a:rPr>
              <a:t>and</a:t>
            </a:r>
            <a:r>
              <a:rPr lang="nl-BE" sz="1800" b="1" dirty="0">
                <a:solidFill>
                  <a:srgbClr val="595959"/>
                </a:solidFill>
                <a:latin typeface="Arial" panose="020B0604020202020204" pitchFamily="34" charset="0"/>
              </a:rPr>
              <a:t> </a:t>
            </a:r>
            <a:r>
              <a:rPr lang="nl-BE" sz="1800" b="1" dirty="0" err="1">
                <a:solidFill>
                  <a:srgbClr val="595959"/>
                </a:solidFill>
                <a:latin typeface="Arial" panose="020B0604020202020204" pitchFamily="34" charset="0"/>
              </a:rPr>
              <a:t>measured</a:t>
            </a:r>
            <a:r>
              <a:rPr lang="nl-BE" sz="1800" b="1" dirty="0">
                <a:solidFill>
                  <a:srgbClr val="595959"/>
                </a:solidFill>
                <a:latin typeface="Arial" panose="020B0604020202020204" pitchFamily="34" charset="0"/>
              </a:rPr>
              <a:t> </a:t>
            </a:r>
          </a:p>
          <a:p>
            <a:pPr algn="ctr" rtl="0">
              <a:spcBef>
                <a:spcPts val="0"/>
              </a:spcBef>
              <a:spcAft>
                <a:spcPts val="1600"/>
              </a:spcAft>
            </a:pPr>
            <a:endParaRPr lang="nl-BE" sz="3600" b="0" dirty="0">
              <a:effectLst/>
            </a:endParaRPr>
          </a:p>
          <a:p>
            <a:r>
              <a:rPr lang="nl-BE" sz="3600" b="0" dirty="0">
                <a:effectLst/>
              </a:rPr>
              <a:t/>
            </a:r>
            <a:br>
              <a:rPr lang="nl-BE" sz="3600" b="0" dirty="0">
                <a:effectLst/>
              </a:rPr>
            </a:br>
            <a:r>
              <a:rPr lang="nl-BE" dirty="0"/>
              <a:t/>
            </a:r>
            <a:br>
              <a:rPr lang="nl-BE" dirty="0"/>
            </a:br>
            <a:r>
              <a:rPr lang="nl-BE" b="0" dirty="0">
                <a:effectLst/>
              </a:rPr>
              <a:t> </a:t>
            </a:r>
            <a:endParaRPr lang="nl-BE" dirty="0"/>
          </a:p>
        </p:txBody>
      </p:sp>
      <p:pic>
        <p:nvPicPr>
          <p:cNvPr id="1026" name="Picture 2">
            <a:extLst>
              <a:ext uri="{FF2B5EF4-FFF2-40B4-BE49-F238E27FC236}">
                <a16:creationId xmlns:a16="http://schemas.microsoft.com/office/drawing/2014/main" xmlns="" id="{ACA3EC94-E08B-4A87-8737-CE007B4F4D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2094" y="1698488"/>
            <a:ext cx="5289801" cy="2475820"/>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xmlns="" id="{87629D7F-1AA0-474F-8130-A6F08932052C}"/>
              </a:ext>
            </a:extLst>
          </p:cNvPr>
          <p:cNvSpPr txBox="1"/>
          <p:nvPr/>
        </p:nvSpPr>
        <p:spPr>
          <a:xfrm>
            <a:off x="457200" y="388433"/>
            <a:ext cx="5929086" cy="646331"/>
          </a:xfrm>
          <a:prstGeom prst="rect">
            <a:avLst/>
          </a:prstGeom>
          <a:noFill/>
        </p:spPr>
        <p:txBody>
          <a:bodyPr wrap="square" rtlCol="0">
            <a:spAutoFit/>
          </a:bodyPr>
          <a:lstStyle/>
          <a:p>
            <a:r>
              <a:rPr lang="nl-BE" sz="3600" dirty="0"/>
              <a:t>Community Building</a:t>
            </a:r>
          </a:p>
        </p:txBody>
      </p:sp>
      <p:sp>
        <p:nvSpPr>
          <p:cNvPr id="2" name="Tekstvak 1">
            <a:extLst>
              <a:ext uri="{FF2B5EF4-FFF2-40B4-BE49-F238E27FC236}">
                <a16:creationId xmlns:a16="http://schemas.microsoft.com/office/drawing/2014/main" xmlns="" id="{A8BD339D-EEF8-4546-889E-F3E0F7989058}"/>
              </a:ext>
            </a:extLst>
          </p:cNvPr>
          <p:cNvSpPr txBox="1"/>
          <p:nvPr/>
        </p:nvSpPr>
        <p:spPr>
          <a:xfrm>
            <a:off x="5160724" y="528937"/>
            <a:ext cx="3450921" cy="1169551"/>
          </a:xfrm>
          <a:prstGeom prst="rect">
            <a:avLst/>
          </a:prstGeom>
          <a:solidFill>
            <a:srgbClr val="FFFF00"/>
          </a:solidFill>
        </p:spPr>
        <p:txBody>
          <a:bodyPr wrap="square" rtlCol="0">
            <a:spAutoFit/>
          </a:bodyPr>
          <a:lstStyle/>
          <a:p>
            <a:r>
              <a:rPr lang="nl-BE" dirty="0"/>
              <a:t>- I long </a:t>
            </a:r>
            <a:r>
              <a:rPr lang="nl-BE" dirty="0" err="1"/>
              <a:t>so</a:t>
            </a:r>
            <a:r>
              <a:rPr lang="nl-BE" dirty="0"/>
              <a:t> </a:t>
            </a:r>
            <a:r>
              <a:rPr lang="nl-BE" dirty="0" err="1"/>
              <a:t>much</a:t>
            </a:r>
            <a:r>
              <a:rPr lang="nl-BE" dirty="0"/>
              <a:t> </a:t>
            </a:r>
            <a:r>
              <a:rPr lang="nl-BE" dirty="0" err="1"/>
              <a:t>for</a:t>
            </a:r>
            <a:r>
              <a:rPr lang="nl-BE" dirty="0"/>
              <a:t> a </a:t>
            </a:r>
            <a:r>
              <a:rPr lang="nl-BE" dirty="0" err="1"/>
              <a:t>normal</a:t>
            </a:r>
            <a:r>
              <a:rPr lang="nl-BE" dirty="0"/>
              <a:t> life. </a:t>
            </a:r>
            <a:r>
              <a:rPr lang="nl-BE" dirty="0" err="1"/>
              <a:t>Wish</a:t>
            </a:r>
            <a:r>
              <a:rPr lang="nl-BE" dirty="0"/>
              <a:t> </a:t>
            </a:r>
            <a:r>
              <a:rPr lang="nl-BE" dirty="0" err="1"/>
              <a:t>you</a:t>
            </a:r>
            <a:r>
              <a:rPr lang="nl-BE" dirty="0"/>
              <a:t> a </a:t>
            </a:r>
            <a:r>
              <a:rPr lang="nl-BE" dirty="0" err="1"/>
              <a:t>healthy</a:t>
            </a:r>
            <a:r>
              <a:rPr lang="nl-BE" dirty="0"/>
              <a:t> </a:t>
            </a:r>
            <a:r>
              <a:rPr lang="nl-BE" dirty="0" err="1"/>
              <a:t>day</a:t>
            </a:r>
            <a:r>
              <a:rPr lang="nl-BE" dirty="0"/>
              <a:t>.</a:t>
            </a:r>
          </a:p>
          <a:p>
            <a:endParaRPr lang="nl-BE" dirty="0"/>
          </a:p>
          <a:p>
            <a:r>
              <a:rPr lang="nl-BE" dirty="0"/>
              <a:t>- Same hope here, </a:t>
            </a:r>
            <a:r>
              <a:rPr lang="nl-BE" dirty="0" err="1"/>
              <a:t>Marlene</a:t>
            </a:r>
            <a:r>
              <a:rPr lang="nl-BE" dirty="0"/>
              <a:t>. Have a </a:t>
            </a:r>
            <a:r>
              <a:rPr lang="nl-BE" dirty="0" err="1"/>
              <a:t>nice</a:t>
            </a:r>
            <a:r>
              <a:rPr lang="nl-BE" dirty="0"/>
              <a:t> </a:t>
            </a:r>
            <a:r>
              <a:rPr lang="nl-BE" dirty="0" err="1"/>
              <a:t>day</a:t>
            </a:r>
            <a:r>
              <a:rPr lang="nl-BE" dirty="0"/>
              <a:t> </a:t>
            </a:r>
            <a:r>
              <a:rPr lang="nl-BE" dirty="0" err="1"/>
              <a:t>yourself</a:t>
            </a:r>
            <a:r>
              <a:rPr lang="nl-BE" dirty="0"/>
              <a:t>.</a:t>
            </a:r>
          </a:p>
        </p:txBody>
      </p:sp>
    </p:spTree>
    <p:extLst>
      <p:ext uri="{BB962C8B-B14F-4D97-AF65-F5344CB8AC3E}">
        <p14:creationId xmlns:p14="http://schemas.microsoft.com/office/powerpoint/2010/main" val="26059022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xmlns="" id="{75E6CDE8-4D57-4EC6-88DC-4DA3703110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6511" y="1888670"/>
            <a:ext cx="4714875" cy="185737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xmlns="" id="{17761776-EBA5-4704-A6E3-0933297A65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14" y="1069520"/>
            <a:ext cx="4695825" cy="1638300"/>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6">
            <a:extLst>
              <a:ext uri="{FF2B5EF4-FFF2-40B4-BE49-F238E27FC236}">
                <a16:creationId xmlns:a16="http://schemas.microsoft.com/office/drawing/2014/main" xmlns="" id="{D7AB7D36-3A62-4477-AD5D-1E714ED61396}"/>
              </a:ext>
            </a:extLst>
          </p:cNvPr>
          <p:cNvSpPr txBox="1"/>
          <p:nvPr/>
        </p:nvSpPr>
        <p:spPr>
          <a:xfrm>
            <a:off x="493486" y="3939023"/>
            <a:ext cx="4644570" cy="954107"/>
          </a:xfrm>
          <a:prstGeom prst="rect">
            <a:avLst/>
          </a:prstGeom>
          <a:noFill/>
        </p:spPr>
        <p:txBody>
          <a:bodyPr wrap="square">
            <a:spAutoFit/>
          </a:bodyPr>
          <a:lstStyle/>
          <a:p>
            <a:pPr rtl="0" fontAlgn="base">
              <a:spcBef>
                <a:spcPts val="0"/>
              </a:spcBef>
              <a:spcAft>
                <a:spcPts val="0"/>
              </a:spcAft>
              <a:buFont typeface="Arial" panose="020B0604020202020204" pitchFamily="34" charset="0"/>
              <a:buChar char="•"/>
            </a:pPr>
            <a:r>
              <a:rPr lang="nl-BE" sz="1400" b="1" i="0" u="none" strike="noStrike" dirty="0">
                <a:solidFill>
                  <a:srgbClr val="000000"/>
                </a:solidFill>
                <a:effectLst/>
                <a:latin typeface="Arial" panose="020B0604020202020204" pitchFamily="34" charset="0"/>
              </a:rPr>
              <a:t>Disclaimer </a:t>
            </a:r>
            <a:r>
              <a:rPr lang="nl-BE" b="1" dirty="0">
                <a:latin typeface="Arial" panose="020B0604020202020204" pitchFamily="34" charset="0"/>
              </a:rPr>
              <a:t>put more </a:t>
            </a:r>
            <a:r>
              <a:rPr lang="nl-BE" b="1" dirty="0" err="1">
                <a:latin typeface="Arial" panose="020B0604020202020204" pitchFamily="34" charset="0"/>
              </a:rPr>
              <a:t>than</a:t>
            </a:r>
            <a:r>
              <a:rPr lang="nl-BE" b="1" dirty="0">
                <a:latin typeface="Arial" panose="020B0604020202020204" pitchFamily="34" charset="0"/>
              </a:rPr>
              <a:t> 40 </a:t>
            </a:r>
            <a:r>
              <a:rPr lang="nl-BE" b="1" dirty="0" err="1">
                <a:latin typeface="Arial" panose="020B0604020202020204" pitchFamily="34" charset="0"/>
              </a:rPr>
              <a:t>times</a:t>
            </a:r>
            <a:r>
              <a:rPr lang="nl-BE" sz="1400" b="1" i="0" u="none" strike="noStrike" dirty="0">
                <a:solidFill>
                  <a:srgbClr val="000000"/>
                </a:solidFill>
                <a:effectLst/>
                <a:latin typeface="Arial" panose="020B0604020202020204" pitchFamily="34" charset="0"/>
              </a:rPr>
              <a:t>.</a:t>
            </a:r>
          </a:p>
          <a:p>
            <a:pPr rtl="0" fontAlgn="base">
              <a:spcBef>
                <a:spcPts val="0"/>
              </a:spcBef>
              <a:spcAft>
                <a:spcPts val="0"/>
              </a:spcAft>
              <a:buFont typeface="Arial" panose="020B0604020202020204" pitchFamily="34" charset="0"/>
              <a:buChar char="•"/>
            </a:pPr>
            <a:r>
              <a:rPr lang="nl-BE" sz="1400" b="1" i="0" u="none" strike="noStrike" dirty="0">
                <a:solidFill>
                  <a:srgbClr val="000000"/>
                </a:solidFill>
                <a:effectLst/>
                <a:latin typeface="Arial" panose="020B0604020202020204" pitchFamily="34" charset="0"/>
              </a:rPr>
              <a:t>Disclaimer </a:t>
            </a:r>
            <a:r>
              <a:rPr lang="nl-BE" sz="1400" b="1" i="0" u="none" strike="noStrike" dirty="0" err="1">
                <a:solidFill>
                  <a:srgbClr val="000000"/>
                </a:solidFill>
                <a:effectLst/>
                <a:latin typeface="Arial" panose="020B0604020202020204" pitchFamily="34" charset="0"/>
              </a:rPr>
              <a:t>liked</a:t>
            </a:r>
            <a:r>
              <a:rPr lang="nl-BE" sz="1400" b="1" i="0" u="none" strike="noStrike" dirty="0">
                <a:solidFill>
                  <a:srgbClr val="000000"/>
                </a:solidFill>
                <a:effectLst/>
                <a:latin typeface="Arial" panose="020B0604020202020204" pitchFamily="34" charset="0"/>
              </a:rPr>
              <a:t> </a:t>
            </a:r>
            <a:r>
              <a:rPr lang="nl-BE" sz="1400" b="1" i="0" u="none" strike="noStrike" dirty="0" err="1">
                <a:solidFill>
                  <a:srgbClr val="000000"/>
                </a:solidFill>
                <a:effectLst/>
                <a:latin typeface="Arial" panose="020B0604020202020204" pitchFamily="34" charset="0"/>
              </a:rPr>
              <a:t>by</a:t>
            </a:r>
            <a:r>
              <a:rPr lang="nl-BE" sz="1400" b="1" i="0" u="none" strike="noStrike" dirty="0">
                <a:solidFill>
                  <a:srgbClr val="000000"/>
                </a:solidFill>
                <a:effectLst/>
                <a:latin typeface="Arial" panose="020B0604020202020204" pitchFamily="34" charset="0"/>
              </a:rPr>
              <a:t> </a:t>
            </a:r>
            <a:r>
              <a:rPr lang="nl-BE" sz="1400" b="1" i="0" u="none" strike="noStrike" dirty="0" err="1">
                <a:solidFill>
                  <a:srgbClr val="000000"/>
                </a:solidFill>
                <a:effectLst/>
                <a:latin typeface="Arial" panose="020B0604020202020204" pitchFamily="34" charset="0"/>
              </a:rPr>
              <a:t>Argenta</a:t>
            </a:r>
            <a:r>
              <a:rPr lang="nl-BE" sz="1400" b="1" i="0" u="none" strike="noStrike" dirty="0">
                <a:solidFill>
                  <a:srgbClr val="000000"/>
                </a:solidFill>
                <a:effectLst/>
                <a:latin typeface="Arial" panose="020B0604020202020204" pitchFamily="34" charset="0"/>
              </a:rPr>
              <a:t> België.</a:t>
            </a:r>
          </a:p>
          <a:p>
            <a:r>
              <a:rPr lang="nl-BE" b="0" dirty="0">
                <a:effectLst/>
              </a:rPr>
              <a:t/>
            </a:r>
            <a:br>
              <a:rPr lang="nl-BE" b="0" dirty="0">
                <a:effectLst/>
              </a:rPr>
            </a:br>
            <a:endParaRPr lang="nl-BE" dirty="0"/>
          </a:p>
        </p:txBody>
      </p:sp>
      <p:sp>
        <p:nvSpPr>
          <p:cNvPr id="2" name="Tekstvak 1">
            <a:extLst>
              <a:ext uri="{FF2B5EF4-FFF2-40B4-BE49-F238E27FC236}">
                <a16:creationId xmlns:a16="http://schemas.microsoft.com/office/drawing/2014/main" xmlns="" id="{C64083EB-7253-4FA1-ACD5-7A39D2788A55}"/>
              </a:ext>
            </a:extLst>
          </p:cNvPr>
          <p:cNvSpPr txBox="1"/>
          <p:nvPr/>
        </p:nvSpPr>
        <p:spPr>
          <a:xfrm>
            <a:off x="558800" y="87086"/>
            <a:ext cx="6161314" cy="584775"/>
          </a:xfrm>
          <a:prstGeom prst="rect">
            <a:avLst/>
          </a:prstGeom>
          <a:noFill/>
        </p:spPr>
        <p:txBody>
          <a:bodyPr wrap="square" rtlCol="0">
            <a:spAutoFit/>
          </a:bodyPr>
          <a:lstStyle/>
          <a:p>
            <a:r>
              <a:rPr lang="nl-BE" sz="3200" dirty="0"/>
              <a:t>Correct </a:t>
            </a:r>
            <a:r>
              <a:rPr lang="nl-BE" sz="3200" dirty="0" err="1"/>
              <a:t>errors</a:t>
            </a:r>
            <a:endParaRPr lang="nl-BE" sz="3200" dirty="0"/>
          </a:p>
        </p:txBody>
      </p:sp>
      <p:sp>
        <p:nvSpPr>
          <p:cNvPr id="3" name="Tekstvak 2">
            <a:extLst>
              <a:ext uri="{FF2B5EF4-FFF2-40B4-BE49-F238E27FC236}">
                <a16:creationId xmlns:a16="http://schemas.microsoft.com/office/drawing/2014/main" xmlns="" id="{5F789FC9-2E32-44D3-B996-4A9C47CE8A51}"/>
              </a:ext>
            </a:extLst>
          </p:cNvPr>
          <p:cNvSpPr txBox="1"/>
          <p:nvPr/>
        </p:nvSpPr>
        <p:spPr>
          <a:xfrm>
            <a:off x="5853994" y="1056954"/>
            <a:ext cx="2561573" cy="1169551"/>
          </a:xfrm>
          <a:prstGeom prst="rect">
            <a:avLst/>
          </a:prstGeom>
          <a:solidFill>
            <a:srgbClr val="FFFF00"/>
          </a:solidFill>
        </p:spPr>
        <p:txBody>
          <a:bodyPr wrap="square" rtlCol="0">
            <a:spAutoFit/>
          </a:bodyPr>
          <a:lstStyle/>
          <a:p>
            <a:r>
              <a:rPr lang="nl-BE" dirty="0"/>
              <a:t>Hi </a:t>
            </a:r>
            <a:r>
              <a:rPr lang="nl-BE" dirty="0" err="1"/>
              <a:t>everyone</a:t>
            </a:r>
            <a:r>
              <a:rPr lang="nl-BE" dirty="0"/>
              <a:t>,</a:t>
            </a:r>
          </a:p>
          <a:p>
            <a:r>
              <a:rPr lang="nl-BE" dirty="0" err="1"/>
              <a:t>Many</a:t>
            </a:r>
            <a:r>
              <a:rPr lang="nl-BE" dirty="0"/>
              <a:t> </a:t>
            </a:r>
            <a:r>
              <a:rPr lang="nl-BE" dirty="0" err="1"/>
              <a:t>people</a:t>
            </a:r>
            <a:r>
              <a:rPr lang="nl-BE" dirty="0"/>
              <a:t> </a:t>
            </a:r>
            <a:r>
              <a:rPr lang="nl-BE" dirty="0" err="1"/>
              <a:t>pointed</a:t>
            </a:r>
            <a:r>
              <a:rPr lang="nl-BE" dirty="0"/>
              <a:t> </a:t>
            </a:r>
            <a:r>
              <a:rPr lang="nl-BE" dirty="0" err="1"/>
              <a:t>this</a:t>
            </a:r>
            <a:r>
              <a:rPr lang="nl-BE" dirty="0"/>
              <a:t> out </a:t>
            </a:r>
            <a:r>
              <a:rPr lang="nl-BE" dirty="0" err="1"/>
              <a:t>and</a:t>
            </a:r>
            <a:r>
              <a:rPr lang="nl-BE" dirty="0"/>
              <a:t> </a:t>
            </a:r>
            <a:r>
              <a:rPr lang="nl-BE" dirty="0" err="1"/>
              <a:t>they</a:t>
            </a:r>
            <a:r>
              <a:rPr lang="nl-BE" dirty="0"/>
              <a:t> </a:t>
            </a:r>
            <a:r>
              <a:rPr lang="nl-BE" dirty="0" err="1"/>
              <a:t>were</a:t>
            </a:r>
            <a:r>
              <a:rPr lang="nl-BE" dirty="0"/>
              <a:t> right. </a:t>
            </a:r>
            <a:r>
              <a:rPr lang="nl-BE" dirty="0" err="1"/>
              <a:t>Our</a:t>
            </a:r>
            <a:r>
              <a:rPr lang="nl-BE" dirty="0"/>
              <a:t> </a:t>
            </a:r>
            <a:r>
              <a:rPr lang="nl-BE" dirty="0" err="1"/>
              <a:t>apologies</a:t>
            </a:r>
            <a:r>
              <a:rPr lang="nl-BE" dirty="0"/>
              <a:t>. We </a:t>
            </a:r>
            <a:r>
              <a:rPr lang="nl-BE" dirty="0" err="1"/>
              <a:t>updated</a:t>
            </a:r>
            <a:r>
              <a:rPr lang="nl-BE" dirty="0"/>
              <a:t> </a:t>
            </a:r>
            <a:r>
              <a:rPr lang="nl-BE" dirty="0" err="1"/>
              <a:t>the</a:t>
            </a:r>
            <a:r>
              <a:rPr lang="nl-BE" dirty="0"/>
              <a:t> </a:t>
            </a:r>
            <a:r>
              <a:rPr lang="nl-BE" dirty="0" err="1"/>
              <a:t>article</a:t>
            </a:r>
            <a:r>
              <a:rPr lang="nl-BE" dirty="0"/>
              <a:t>. Have a </a:t>
            </a:r>
            <a:r>
              <a:rPr lang="nl-BE" dirty="0" err="1"/>
              <a:t>nice</a:t>
            </a:r>
            <a:r>
              <a:rPr lang="nl-BE" dirty="0"/>
              <a:t> </a:t>
            </a:r>
            <a:r>
              <a:rPr lang="nl-BE" dirty="0" err="1"/>
              <a:t>day</a:t>
            </a:r>
            <a:r>
              <a:rPr lang="nl-BE" dirty="0"/>
              <a:t>, Raf</a:t>
            </a:r>
          </a:p>
        </p:txBody>
      </p:sp>
    </p:spTree>
    <p:extLst>
      <p:ext uri="{BB962C8B-B14F-4D97-AF65-F5344CB8AC3E}">
        <p14:creationId xmlns:p14="http://schemas.microsoft.com/office/powerpoint/2010/main" val="15243314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5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l" b="1" dirty="0"/>
              <a:t>Impact moderation ?</a:t>
            </a:r>
            <a:endParaRPr b="1"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55"/>
          <p:cNvSpPr txBox="1">
            <a:spLocks noGrp="1"/>
          </p:cNvSpPr>
          <p:nvPr>
            <p:ph type="title"/>
          </p:nvPr>
        </p:nvSpPr>
        <p:spPr>
          <a:xfrm>
            <a:off x="311700" y="1856488"/>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l" b="1" dirty="0"/>
              <a:t>Impact moderation ?</a:t>
            </a:r>
            <a:br>
              <a:rPr lang="nl" b="1" dirty="0"/>
            </a:br>
            <a:r>
              <a:rPr lang="nl" b="1" dirty="0"/>
              <a:t/>
            </a:r>
            <a:br>
              <a:rPr lang="nl" b="1" dirty="0"/>
            </a:br>
            <a:r>
              <a:rPr lang="nl" b="1" dirty="0"/>
              <a:t>VRT NWS on Facebook </a:t>
            </a:r>
            <a:br>
              <a:rPr lang="nl" b="1" dirty="0"/>
            </a:br>
            <a:r>
              <a:rPr lang="nl" b="1" dirty="0"/>
              <a:t>became a less toxic environment</a:t>
            </a:r>
            <a:endParaRPr b="1" dirty="0"/>
          </a:p>
        </p:txBody>
      </p:sp>
    </p:spTree>
    <p:extLst>
      <p:ext uri="{BB962C8B-B14F-4D97-AF65-F5344CB8AC3E}">
        <p14:creationId xmlns:p14="http://schemas.microsoft.com/office/powerpoint/2010/main" val="40092895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56"/>
          <p:cNvSpPr txBox="1">
            <a:spLocks noGrp="1"/>
          </p:cNvSpPr>
          <p:nvPr>
            <p:ph type="title"/>
          </p:nvPr>
        </p:nvSpPr>
        <p:spPr>
          <a:xfrm>
            <a:off x="623400" y="7410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dirty="0"/>
              <a:t>Impact: numbers</a:t>
            </a:r>
            <a:endParaRPr dirty="0"/>
          </a:p>
        </p:txBody>
      </p:sp>
      <p:sp>
        <p:nvSpPr>
          <p:cNvPr id="310" name="Google Shape;310;p56"/>
          <p:cNvSpPr txBox="1">
            <a:spLocks noGrp="1"/>
          </p:cNvSpPr>
          <p:nvPr>
            <p:ph type="body" idx="1"/>
          </p:nvPr>
        </p:nvSpPr>
        <p:spPr>
          <a:xfrm>
            <a:off x="311700" y="13769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nl" dirty="0"/>
              <a:t>30.000 à 40.000 messages hidden </a:t>
            </a:r>
            <a:r>
              <a:rPr lang="nl" i="1" dirty="0"/>
              <a:t>every month</a:t>
            </a:r>
            <a:r>
              <a:rPr lang="nl" dirty="0"/>
              <a:t>.</a:t>
            </a:r>
            <a:endParaRPr dirty="0"/>
          </a:p>
          <a:p>
            <a:pPr marL="457200" lvl="0" indent="-342900" algn="l" rtl="0">
              <a:spcBef>
                <a:spcPts val="0"/>
              </a:spcBef>
              <a:spcAft>
                <a:spcPts val="0"/>
              </a:spcAft>
              <a:buSzPts val="1800"/>
              <a:buChar char="-"/>
            </a:pPr>
            <a:r>
              <a:rPr lang="nl" dirty="0"/>
              <a:t>50 people blocked </a:t>
            </a:r>
            <a:r>
              <a:rPr lang="nl" i="1" dirty="0"/>
              <a:t>every month</a:t>
            </a:r>
            <a:r>
              <a:rPr lang="nl" dirty="0"/>
              <a:t>. (They can file a complaint with the news ombudsman)</a:t>
            </a:r>
          </a:p>
          <a:p>
            <a:pPr marL="114300" lvl="0" indent="0" algn="l" rtl="0">
              <a:spcBef>
                <a:spcPts val="0"/>
              </a:spcBef>
              <a:spcAft>
                <a:spcPts val="0"/>
              </a:spcAft>
              <a:buSzPts val="1800"/>
              <a:buNone/>
            </a:pPr>
            <a:endParaRPr dirty="0"/>
          </a:p>
        </p:txBody>
      </p:sp>
      <p:pic>
        <p:nvPicPr>
          <p:cNvPr id="4" name="Google Shape;55;p13">
            <a:extLst>
              <a:ext uri="{FF2B5EF4-FFF2-40B4-BE49-F238E27FC236}">
                <a16:creationId xmlns:a16="http://schemas.microsoft.com/office/drawing/2014/main" xmlns="" id="{DE3FCE10-FCE2-40A8-87D1-6B8C918E830C}"/>
              </a:ext>
            </a:extLst>
          </p:cNvPr>
          <p:cNvPicPr preferRelativeResize="0"/>
          <p:nvPr/>
        </p:nvPicPr>
        <p:blipFill>
          <a:blip r:embed="rId3">
            <a:alphaModFix/>
          </a:blip>
          <a:stretch>
            <a:fillRect/>
          </a:stretch>
        </p:blipFill>
        <p:spPr>
          <a:xfrm>
            <a:off x="7615825" y="4578263"/>
            <a:ext cx="1160226" cy="30439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5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dirty="0"/>
              <a:t>VRT NWS // Textgain-measuring (jan - dec)</a:t>
            </a:r>
            <a:endParaRPr dirty="0"/>
          </a:p>
        </p:txBody>
      </p:sp>
      <p:pic>
        <p:nvPicPr>
          <p:cNvPr id="316" name="Google Shape;316;p57"/>
          <p:cNvPicPr preferRelativeResize="0"/>
          <p:nvPr/>
        </p:nvPicPr>
        <p:blipFill>
          <a:blip r:embed="rId3">
            <a:alphaModFix/>
          </a:blip>
          <a:stretch>
            <a:fillRect/>
          </a:stretch>
        </p:blipFill>
        <p:spPr>
          <a:xfrm>
            <a:off x="152400" y="1170125"/>
            <a:ext cx="8839201" cy="2766932"/>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5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2700" dirty="0"/>
              <a:t>VRT NWS // Textgain-measuring (nov - dec)</a:t>
            </a:r>
            <a:endParaRPr sz="2600" dirty="0"/>
          </a:p>
        </p:txBody>
      </p:sp>
      <p:pic>
        <p:nvPicPr>
          <p:cNvPr id="322" name="Google Shape;322;p58"/>
          <p:cNvPicPr preferRelativeResize="0"/>
          <p:nvPr/>
        </p:nvPicPr>
        <p:blipFill>
          <a:blip r:embed="rId3">
            <a:alphaModFix/>
          </a:blip>
          <a:stretch>
            <a:fillRect/>
          </a:stretch>
        </p:blipFill>
        <p:spPr>
          <a:xfrm>
            <a:off x="152400" y="1170125"/>
            <a:ext cx="8839197" cy="2803128"/>
          </a:xfrm>
          <a:prstGeom prst="rect">
            <a:avLst/>
          </a:prstGeom>
          <a:noFill/>
          <a:ln>
            <a:noFill/>
          </a:ln>
        </p:spPr>
      </p:pic>
      <p:sp>
        <p:nvSpPr>
          <p:cNvPr id="323" name="Google Shape;323;p58"/>
          <p:cNvSpPr txBox="1"/>
          <p:nvPr/>
        </p:nvSpPr>
        <p:spPr>
          <a:xfrm>
            <a:off x="3314625" y="4125650"/>
            <a:ext cx="5327100" cy="101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b="1"/>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5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l" dirty="0"/>
              <a:t>VRT NWS vs. Terzake // Textgain-measuring</a:t>
            </a:r>
            <a:endParaRPr dirty="0"/>
          </a:p>
        </p:txBody>
      </p:sp>
      <p:pic>
        <p:nvPicPr>
          <p:cNvPr id="329" name="Google Shape;329;p59"/>
          <p:cNvPicPr preferRelativeResize="0"/>
          <p:nvPr/>
        </p:nvPicPr>
        <p:blipFill>
          <a:blip r:embed="rId3">
            <a:alphaModFix/>
          </a:blip>
          <a:stretch>
            <a:fillRect/>
          </a:stretch>
        </p:blipFill>
        <p:spPr>
          <a:xfrm>
            <a:off x="152400" y="1170125"/>
            <a:ext cx="8839201" cy="2809068"/>
          </a:xfrm>
          <a:prstGeom prst="rect">
            <a:avLst/>
          </a:prstGeom>
          <a:noFill/>
          <a:ln>
            <a:noFill/>
          </a:ln>
        </p:spPr>
      </p:pic>
      <p:sp>
        <p:nvSpPr>
          <p:cNvPr id="330" name="Google Shape;330;p59"/>
          <p:cNvSpPr txBox="1"/>
          <p:nvPr/>
        </p:nvSpPr>
        <p:spPr>
          <a:xfrm>
            <a:off x="882425" y="4234600"/>
            <a:ext cx="4018800" cy="69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6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l" dirty="0"/>
              <a:t>Textgain-measuring overview (sept - dec)</a:t>
            </a:r>
            <a:endParaRPr dirty="0"/>
          </a:p>
        </p:txBody>
      </p:sp>
      <p:sp>
        <p:nvSpPr>
          <p:cNvPr id="336" name="Google Shape;336;p60"/>
          <p:cNvSpPr txBox="1"/>
          <p:nvPr/>
        </p:nvSpPr>
        <p:spPr>
          <a:xfrm>
            <a:off x="2778875" y="4369075"/>
            <a:ext cx="5327100" cy="40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337" name="Google Shape;337;p60"/>
          <p:cNvPicPr preferRelativeResize="0"/>
          <p:nvPr/>
        </p:nvPicPr>
        <p:blipFill>
          <a:blip r:embed="rId3">
            <a:alphaModFix/>
          </a:blip>
          <a:stretch>
            <a:fillRect/>
          </a:stretch>
        </p:blipFill>
        <p:spPr>
          <a:xfrm>
            <a:off x="152400" y="1170125"/>
            <a:ext cx="8839202" cy="2756057"/>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61"/>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l" sz="5200" b="1" dirty="0"/>
              <a:t>Conclusions</a:t>
            </a:r>
            <a:endParaRPr sz="5200" b="1"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62"/>
          <p:cNvSpPr txBox="1">
            <a:spLocks noGrp="1"/>
          </p:cNvSpPr>
          <p:nvPr>
            <p:ph type="title"/>
          </p:nvPr>
        </p:nvSpPr>
        <p:spPr>
          <a:xfrm>
            <a:off x="311700" y="4654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dirty="0"/>
              <a:t>Conclusions : </a:t>
            </a:r>
            <a:endParaRPr dirty="0"/>
          </a:p>
        </p:txBody>
      </p:sp>
      <p:sp>
        <p:nvSpPr>
          <p:cNvPr id="348" name="Google Shape;348;p62"/>
          <p:cNvSpPr txBox="1">
            <a:spLocks noGrp="1"/>
          </p:cNvSpPr>
          <p:nvPr>
            <p:ph type="body" idx="1"/>
          </p:nvPr>
        </p:nvSpPr>
        <p:spPr>
          <a:xfrm>
            <a:off x="866987" y="1813796"/>
            <a:ext cx="7663238" cy="2941083"/>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nl" dirty="0"/>
              <a:t>It is a duty.</a:t>
            </a:r>
          </a:p>
          <a:p>
            <a:pPr marL="457200" lvl="0" indent="-342900" algn="l" rtl="0">
              <a:spcBef>
                <a:spcPts val="0"/>
              </a:spcBef>
              <a:spcAft>
                <a:spcPts val="0"/>
              </a:spcAft>
              <a:buSzPts val="1800"/>
              <a:buChar char="-"/>
            </a:pPr>
            <a:r>
              <a:rPr lang="nl" dirty="0"/>
              <a:t>It is an opportunity for our brand</a:t>
            </a:r>
            <a:endParaRPr dirty="0"/>
          </a:p>
          <a:p>
            <a:pPr marL="457200" lvl="0" indent="-342900" algn="l" rtl="0">
              <a:spcBef>
                <a:spcPts val="0"/>
              </a:spcBef>
              <a:spcAft>
                <a:spcPts val="0"/>
              </a:spcAft>
              <a:buSzPts val="1800"/>
              <a:buChar char="-"/>
            </a:pPr>
            <a:r>
              <a:rPr lang="nl" dirty="0"/>
              <a:t>We hope it will result in community building in the long run.</a:t>
            </a:r>
          </a:p>
          <a:p>
            <a:pPr marL="457200" lvl="0" indent="-342900" algn="l" rtl="0">
              <a:spcBef>
                <a:spcPts val="0"/>
              </a:spcBef>
              <a:spcAft>
                <a:spcPts val="0"/>
              </a:spcAft>
              <a:buSzPts val="1800"/>
              <a:buChar char="-"/>
            </a:pPr>
            <a:r>
              <a:rPr lang="nl" dirty="0"/>
              <a:t>It connects us with the pulse of the public.</a:t>
            </a:r>
            <a:endParaRPr dirty="0"/>
          </a:p>
          <a:p>
            <a:pPr marL="457200" lvl="0" indent="-342900" algn="l" rtl="0">
              <a:spcBef>
                <a:spcPts val="0"/>
              </a:spcBef>
              <a:spcAft>
                <a:spcPts val="0"/>
              </a:spcAft>
              <a:buSzPts val="1800"/>
              <a:buChar char="-"/>
            </a:pPr>
            <a:r>
              <a:rPr lang="nl" dirty="0"/>
              <a:t>Helps us to deliver better content, tips on news. </a:t>
            </a:r>
          </a:p>
          <a:p>
            <a:pPr marL="914400" lvl="1" indent="-317500" algn="l" rtl="0">
              <a:spcBef>
                <a:spcPts val="0"/>
              </a:spcBef>
              <a:spcAft>
                <a:spcPts val="0"/>
              </a:spcAft>
              <a:buSzPts val="1400"/>
              <a:buChar char="-"/>
            </a:pPr>
            <a:r>
              <a:rPr lang="nl" dirty="0"/>
              <a:t>errors, trends, question, complaints</a:t>
            </a:r>
            <a:endParaRPr dirty="0"/>
          </a:p>
          <a:p>
            <a:pPr marL="457200" lvl="0" indent="0" algn="l" rtl="0">
              <a:spcBef>
                <a:spcPts val="1600"/>
              </a:spcBef>
              <a:spcAft>
                <a:spcPts val="1600"/>
              </a:spcAft>
              <a:buNone/>
            </a:pPr>
            <a:endParaRPr dirty="0"/>
          </a:p>
        </p:txBody>
      </p:sp>
      <p:sp>
        <p:nvSpPr>
          <p:cNvPr id="349" name="Google Shape;349;p62"/>
          <p:cNvSpPr txBox="1"/>
          <p:nvPr/>
        </p:nvSpPr>
        <p:spPr>
          <a:xfrm>
            <a:off x="1249871" y="1215604"/>
            <a:ext cx="2490000" cy="52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2800" dirty="0"/>
              <a:t>What ? </a:t>
            </a:r>
            <a:endParaRPr sz="2800" dirty="0"/>
          </a:p>
        </p:txBody>
      </p:sp>
      <p:pic>
        <p:nvPicPr>
          <p:cNvPr id="5" name="Google Shape;55;p13">
            <a:extLst>
              <a:ext uri="{FF2B5EF4-FFF2-40B4-BE49-F238E27FC236}">
                <a16:creationId xmlns:a16="http://schemas.microsoft.com/office/drawing/2014/main" xmlns="" id="{8AF7F323-8FE0-4E8F-A967-6031E9C9C448}"/>
              </a:ext>
            </a:extLst>
          </p:cNvPr>
          <p:cNvPicPr preferRelativeResize="0"/>
          <p:nvPr/>
        </p:nvPicPr>
        <p:blipFill>
          <a:blip r:embed="rId3">
            <a:alphaModFix/>
          </a:blip>
          <a:stretch>
            <a:fillRect/>
          </a:stretch>
        </p:blipFill>
        <p:spPr>
          <a:xfrm>
            <a:off x="7615825" y="4578263"/>
            <a:ext cx="1160226" cy="30439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8">
                                            <p:txEl>
                                              <p:pRg st="0" end="0"/>
                                            </p:txEl>
                                          </p:spTgt>
                                        </p:tgtEl>
                                        <p:attrNameLst>
                                          <p:attrName>style.visibility</p:attrName>
                                        </p:attrNameLst>
                                      </p:cBhvr>
                                      <p:to>
                                        <p:strVal val="visible"/>
                                      </p:to>
                                    </p:set>
                                    <p:animEffect transition="in" filter="fade">
                                      <p:cBhvr>
                                        <p:cTn id="7" dur="1000"/>
                                        <p:tgtEl>
                                          <p:spTgt spid="3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8">
                                            <p:txEl>
                                              <p:pRg st="1" end="1"/>
                                            </p:txEl>
                                          </p:spTgt>
                                        </p:tgtEl>
                                        <p:attrNameLst>
                                          <p:attrName>style.visibility</p:attrName>
                                        </p:attrNameLst>
                                      </p:cBhvr>
                                      <p:to>
                                        <p:strVal val="visible"/>
                                      </p:to>
                                    </p:set>
                                    <p:animEffect transition="in" filter="fade">
                                      <p:cBhvr>
                                        <p:cTn id="12" dur="1000"/>
                                        <p:tgtEl>
                                          <p:spTgt spid="34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8">
                                            <p:txEl>
                                              <p:pRg st="2" end="2"/>
                                            </p:txEl>
                                          </p:spTgt>
                                        </p:tgtEl>
                                        <p:attrNameLst>
                                          <p:attrName>style.visibility</p:attrName>
                                        </p:attrNameLst>
                                      </p:cBhvr>
                                      <p:to>
                                        <p:strVal val="visible"/>
                                      </p:to>
                                    </p:set>
                                    <p:animEffect transition="in" filter="fade">
                                      <p:cBhvr>
                                        <p:cTn id="17" dur="1000"/>
                                        <p:tgtEl>
                                          <p:spTgt spid="34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8">
                                            <p:txEl>
                                              <p:pRg st="3" end="3"/>
                                            </p:txEl>
                                          </p:spTgt>
                                        </p:tgtEl>
                                        <p:attrNameLst>
                                          <p:attrName>style.visibility</p:attrName>
                                        </p:attrNameLst>
                                      </p:cBhvr>
                                      <p:to>
                                        <p:strVal val="visible"/>
                                      </p:to>
                                    </p:set>
                                    <p:animEffect transition="in" filter="fade">
                                      <p:cBhvr>
                                        <p:cTn id="22" dur="1000"/>
                                        <p:tgtEl>
                                          <p:spTgt spid="34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48">
                                            <p:txEl>
                                              <p:pRg st="4" end="4"/>
                                            </p:txEl>
                                          </p:spTgt>
                                        </p:tgtEl>
                                        <p:attrNameLst>
                                          <p:attrName>style.visibility</p:attrName>
                                        </p:attrNameLst>
                                      </p:cBhvr>
                                      <p:to>
                                        <p:strVal val="visible"/>
                                      </p:to>
                                    </p:set>
                                    <p:animEffect transition="in" filter="fade">
                                      <p:cBhvr>
                                        <p:cTn id="27" dur="1000"/>
                                        <p:tgtEl>
                                          <p:spTgt spid="34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48">
                                            <p:txEl>
                                              <p:pRg st="5" end="5"/>
                                            </p:txEl>
                                          </p:spTgt>
                                        </p:tgtEl>
                                        <p:attrNameLst>
                                          <p:attrName>style.visibility</p:attrName>
                                        </p:attrNameLst>
                                      </p:cBhvr>
                                      <p:to>
                                        <p:strVal val="visible"/>
                                      </p:to>
                                    </p:set>
                                    <p:animEffect transition="in" filter="fade">
                                      <p:cBhvr>
                                        <p:cTn id="32" dur="1000"/>
                                        <p:tgtEl>
                                          <p:spTgt spid="34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63"/>
          <p:cNvSpPr txBox="1">
            <a:spLocks noGrp="1"/>
          </p:cNvSpPr>
          <p:nvPr>
            <p:ph type="title"/>
          </p:nvPr>
        </p:nvSpPr>
        <p:spPr>
          <a:xfrm>
            <a:off x="311700" y="4654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dirty="0"/>
              <a:t>Conclusions</a:t>
            </a:r>
            <a:endParaRPr dirty="0"/>
          </a:p>
        </p:txBody>
      </p:sp>
      <p:sp>
        <p:nvSpPr>
          <p:cNvPr id="355" name="Google Shape;355;p63"/>
          <p:cNvSpPr txBox="1">
            <a:spLocks noGrp="1"/>
          </p:cNvSpPr>
          <p:nvPr>
            <p:ph type="body" idx="1"/>
          </p:nvPr>
        </p:nvSpPr>
        <p:spPr>
          <a:xfrm>
            <a:off x="143125" y="2123525"/>
            <a:ext cx="91440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nl-BE" dirty="0"/>
              <a:t>It </a:t>
            </a:r>
            <a:r>
              <a:rPr lang="nl-BE" dirty="0" err="1"/>
              <a:t>will</a:t>
            </a:r>
            <a:r>
              <a:rPr lang="nl-BE" dirty="0"/>
              <a:t> never </a:t>
            </a:r>
            <a:r>
              <a:rPr lang="nl-BE" dirty="0" err="1"/>
              <a:t>be</a:t>
            </a:r>
            <a:r>
              <a:rPr lang="nl-BE" dirty="0"/>
              <a:t> </a:t>
            </a:r>
            <a:r>
              <a:rPr lang="nl" dirty="0"/>
              <a:t>perfect</a:t>
            </a:r>
            <a:endParaRPr dirty="0"/>
          </a:p>
          <a:p>
            <a:pPr marL="457200" lvl="0" indent="-342900" algn="l" rtl="0">
              <a:spcBef>
                <a:spcPts val="0"/>
              </a:spcBef>
              <a:spcAft>
                <a:spcPts val="0"/>
              </a:spcAft>
              <a:buSzPts val="1800"/>
              <a:buChar char="-"/>
            </a:pPr>
            <a:r>
              <a:rPr lang="nl" dirty="0"/>
              <a:t>A.I. is an interesting addition but can’t be a full replacement for human moderation .</a:t>
            </a:r>
            <a:endParaRPr dirty="0"/>
          </a:p>
          <a:p>
            <a:pPr marL="457200" lvl="0" indent="-342900" algn="l" rtl="0">
              <a:spcBef>
                <a:spcPts val="0"/>
              </a:spcBef>
              <a:spcAft>
                <a:spcPts val="0"/>
              </a:spcAft>
              <a:buSzPts val="1800"/>
              <a:buChar char="-"/>
            </a:pPr>
            <a:r>
              <a:rPr lang="nl" dirty="0"/>
              <a:t>Social Media Moderation is a workload.   </a:t>
            </a:r>
            <a:endParaRPr dirty="0"/>
          </a:p>
          <a:p>
            <a:pPr marL="457200" lvl="0" indent="0" algn="l" rtl="0">
              <a:spcBef>
                <a:spcPts val="1600"/>
              </a:spcBef>
              <a:spcAft>
                <a:spcPts val="1600"/>
              </a:spcAft>
              <a:buNone/>
            </a:pPr>
            <a:endParaRPr dirty="0"/>
          </a:p>
        </p:txBody>
      </p:sp>
      <p:sp>
        <p:nvSpPr>
          <p:cNvPr id="356" name="Google Shape;356;p63"/>
          <p:cNvSpPr txBox="1"/>
          <p:nvPr/>
        </p:nvSpPr>
        <p:spPr>
          <a:xfrm>
            <a:off x="391575" y="1632725"/>
            <a:ext cx="1145400" cy="49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2300" dirty="0"/>
              <a:t>How ? </a:t>
            </a:r>
            <a:endParaRPr sz="2300" dirty="0"/>
          </a:p>
        </p:txBody>
      </p:sp>
      <p:pic>
        <p:nvPicPr>
          <p:cNvPr id="5" name="Google Shape;55;p13">
            <a:extLst>
              <a:ext uri="{FF2B5EF4-FFF2-40B4-BE49-F238E27FC236}">
                <a16:creationId xmlns:a16="http://schemas.microsoft.com/office/drawing/2014/main" xmlns="" id="{1C8EDFD2-DC00-487F-AF70-1A7C3A681E4E}"/>
              </a:ext>
            </a:extLst>
          </p:cNvPr>
          <p:cNvPicPr preferRelativeResize="0"/>
          <p:nvPr/>
        </p:nvPicPr>
        <p:blipFill>
          <a:blip r:embed="rId3">
            <a:alphaModFix/>
          </a:blip>
          <a:stretch>
            <a:fillRect/>
          </a:stretch>
        </p:blipFill>
        <p:spPr>
          <a:xfrm>
            <a:off x="7615825" y="4578263"/>
            <a:ext cx="1160226" cy="30439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5">
                                            <p:txEl>
                                              <p:pRg st="0" end="0"/>
                                            </p:txEl>
                                          </p:spTgt>
                                        </p:tgtEl>
                                        <p:attrNameLst>
                                          <p:attrName>style.visibility</p:attrName>
                                        </p:attrNameLst>
                                      </p:cBhvr>
                                      <p:to>
                                        <p:strVal val="visible"/>
                                      </p:to>
                                    </p:set>
                                    <p:animEffect transition="in" filter="fade">
                                      <p:cBhvr>
                                        <p:cTn id="7" dur="1000"/>
                                        <p:tgtEl>
                                          <p:spTgt spid="3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5">
                                            <p:txEl>
                                              <p:pRg st="1" end="1"/>
                                            </p:txEl>
                                          </p:spTgt>
                                        </p:tgtEl>
                                        <p:attrNameLst>
                                          <p:attrName>style.visibility</p:attrName>
                                        </p:attrNameLst>
                                      </p:cBhvr>
                                      <p:to>
                                        <p:strVal val="visible"/>
                                      </p:to>
                                    </p:set>
                                    <p:animEffect transition="in" filter="fade">
                                      <p:cBhvr>
                                        <p:cTn id="12" dur="1000"/>
                                        <p:tgtEl>
                                          <p:spTgt spid="3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5">
                                            <p:txEl>
                                              <p:pRg st="2" end="2"/>
                                            </p:txEl>
                                          </p:spTgt>
                                        </p:tgtEl>
                                        <p:attrNameLst>
                                          <p:attrName>style.visibility</p:attrName>
                                        </p:attrNameLst>
                                      </p:cBhvr>
                                      <p:to>
                                        <p:strVal val="visible"/>
                                      </p:to>
                                    </p:set>
                                    <p:animEffect transition="in" filter="fade">
                                      <p:cBhvr>
                                        <p:cTn id="17" dur="1000"/>
                                        <p:tgtEl>
                                          <p:spTgt spid="3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pic>
        <p:nvPicPr>
          <p:cNvPr id="361" name="Google Shape;361;p64"/>
          <p:cNvPicPr preferRelativeResize="0"/>
          <p:nvPr/>
        </p:nvPicPr>
        <p:blipFill>
          <a:blip r:embed="rId3">
            <a:alphaModFix/>
          </a:blip>
          <a:stretch>
            <a:fillRect/>
          </a:stretch>
        </p:blipFill>
        <p:spPr>
          <a:xfrm>
            <a:off x="0" y="1311724"/>
            <a:ext cx="9144000" cy="1975551"/>
          </a:xfrm>
          <a:prstGeom prst="rect">
            <a:avLst/>
          </a:prstGeom>
          <a:noFill/>
          <a:ln>
            <a:noFill/>
          </a:ln>
        </p:spPr>
      </p:pic>
      <p:sp>
        <p:nvSpPr>
          <p:cNvPr id="2" name="Tekstvak 1">
            <a:extLst>
              <a:ext uri="{FF2B5EF4-FFF2-40B4-BE49-F238E27FC236}">
                <a16:creationId xmlns:a16="http://schemas.microsoft.com/office/drawing/2014/main" xmlns="" id="{CCC9A001-10A8-47A6-80CE-2C00FBFEAE6A}"/>
              </a:ext>
            </a:extLst>
          </p:cNvPr>
          <p:cNvSpPr txBox="1"/>
          <p:nvPr/>
        </p:nvSpPr>
        <p:spPr>
          <a:xfrm>
            <a:off x="2260948" y="3626624"/>
            <a:ext cx="6206647" cy="707886"/>
          </a:xfrm>
          <a:prstGeom prst="rect">
            <a:avLst/>
          </a:prstGeom>
          <a:solidFill>
            <a:srgbClr val="FFFF00"/>
          </a:solidFill>
        </p:spPr>
        <p:txBody>
          <a:bodyPr wrap="square" rtlCol="0">
            <a:spAutoFit/>
          </a:bodyPr>
          <a:lstStyle/>
          <a:p>
            <a:r>
              <a:rPr lang="nl-BE" sz="2000" dirty="0"/>
              <a:t>Respect </a:t>
            </a:r>
            <a:r>
              <a:rPr lang="nl-BE" sz="2000" dirty="0" err="1"/>
              <a:t>for</a:t>
            </a:r>
            <a:r>
              <a:rPr lang="nl-BE" sz="2000" dirty="0"/>
              <a:t> </a:t>
            </a:r>
            <a:r>
              <a:rPr lang="nl-BE" sz="2000" dirty="0" err="1"/>
              <a:t>the</a:t>
            </a:r>
            <a:r>
              <a:rPr lang="nl-BE" sz="2000" dirty="0"/>
              <a:t> moderators </a:t>
            </a:r>
            <a:r>
              <a:rPr lang="nl-BE" sz="2000" dirty="0" err="1"/>
              <a:t>who</a:t>
            </a:r>
            <a:r>
              <a:rPr lang="nl-BE" sz="2000" dirty="0"/>
              <a:t> have </a:t>
            </a:r>
            <a:r>
              <a:rPr lang="nl-BE" sz="2000" dirty="0" err="1"/>
              <a:t>to</a:t>
            </a:r>
            <a:r>
              <a:rPr lang="nl-BE" sz="2000" dirty="0"/>
              <a:t> listen </a:t>
            </a:r>
            <a:r>
              <a:rPr lang="nl-BE" sz="2000" dirty="0" err="1"/>
              <a:t>to</a:t>
            </a:r>
            <a:r>
              <a:rPr lang="nl-BE" sz="2000" dirty="0"/>
              <a:t> </a:t>
            </a:r>
            <a:r>
              <a:rPr lang="nl-BE" sz="2000" dirty="0" err="1"/>
              <a:t>this</a:t>
            </a:r>
            <a:r>
              <a:rPr lang="nl-BE" sz="2000" dirty="0"/>
              <a:t> </a:t>
            </a:r>
            <a:r>
              <a:rPr lang="nl-BE" sz="2000" dirty="0" err="1"/>
              <a:t>nonsense</a:t>
            </a:r>
            <a:r>
              <a:rPr lang="nl-BE" sz="2000" dirty="0"/>
              <a:t> </a:t>
            </a:r>
            <a:r>
              <a:rPr lang="nl-BE" sz="2000" dirty="0" err="1"/>
              <a:t>from</a:t>
            </a:r>
            <a:r>
              <a:rPr lang="nl-BE" sz="2000" dirty="0"/>
              <a:t> Facebook-</a:t>
            </a:r>
            <a:r>
              <a:rPr lang="nl-BE" sz="2000" dirty="0" err="1"/>
              <a:t>educated</a:t>
            </a:r>
            <a:r>
              <a:rPr lang="nl-BE" sz="2000" dirty="0"/>
              <a:t> “</a:t>
            </a:r>
            <a:r>
              <a:rPr lang="nl-BE" sz="2000" dirty="0" err="1"/>
              <a:t>virologists</a:t>
            </a:r>
            <a:r>
              <a:rPr lang="nl-BE" sz="2000" dirty="0"/>
              <a: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6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l" b="1" dirty="0"/>
              <a:t>The Future?</a:t>
            </a:r>
            <a:endParaRPr b="1"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6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l" b="1" dirty="0"/>
              <a:t>Social media are not a one way channel, they are SOCIAL </a:t>
            </a:r>
            <a:endParaRPr b="1" dirty="0"/>
          </a:p>
        </p:txBody>
      </p:sp>
      <p:pic>
        <p:nvPicPr>
          <p:cNvPr id="3" name="Google Shape;55;p13">
            <a:extLst>
              <a:ext uri="{FF2B5EF4-FFF2-40B4-BE49-F238E27FC236}">
                <a16:creationId xmlns:a16="http://schemas.microsoft.com/office/drawing/2014/main" xmlns="" id="{1F453B9C-4437-4B0E-8D9D-2D6CC491AFFE}"/>
              </a:ext>
            </a:extLst>
          </p:cNvPr>
          <p:cNvPicPr preferRelativeResize="0"/>
          <p:nvPr/>
        </p:nvPicPr>
        <p:blipFill>
          <a:blip r:embed="rId3">
            <a:alphaModFix/>
          </a:blip>
          <a:stretch>
            <a:fillRect/>
          </a:stretch>
        </p:blipFill>
        <p:spPr>
          <a:xfrm>
            <a:off x="7615825" y="4578263"/>
            <a:ext cx="1160226" cy="304395"/>
          </a:xfrm>
          <a:prstGeom prst="rect">
            <a:avLst/>
          </a:prstGeom>
          <a:noFill/>
          <a:ln>
            <a:noFill/>
          </a:ln>
        </p:spPr>
      </p:pic>
    </p:spTree>
    <p:extLst>
      <p:ext uri="{BB962C8B-B14F-4D97-AF65-F5344CB8AC3E}">
        <p14:creationId xmlns:p14="http://schemas.microsoft.com/office/powerpoint/2010/main" val="10235450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6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l" b="1" dirty="0"/>
              <a:t>Interaction is a fourth medium</a:t>
            </a:r>
            <a:endParaRPr b="1" dirty="0"/>
          </a:p>
        </p:txBody>
      </p:sp>
      <p:pic>
        <p:nvPicPr>
          <p:cNvPr id="3" name="Google Shape;55;p13">
            <a:extLst>
              <a:ext uri="{FF2B5EF4-FFF2-40B4-BE49-F238E27FC236}">
                <a16:creationId xmlns:a16="http://schemas.microsoft.com/office/drawing/2014/main" xmlns="" id="{68866BA9-7046-489E-B042-DC55BF22F942}"/>
              </a:ext>
            </a:extLst>
          </p:cNvPr>
          <p:cNvPicPr preferRelativeResize="0"/>
          <p:nvPr/>
        </p:nvPicPr>
        <p:blipFill>
          <a:blip r:embed="rId3">
            <a:alphaModFix/>
          </a:blip>
          <a:stretch>
            <a:fillRect/>
          </a:stretch>
        </p:blipFill>
        <p:spPr>
          <a:xfrm>
            <a:off x="7615825" y="4578263"/>
            <a:ext cx="1160226" cy="304395"/>
          </a:xfrm>
          <a:prstGeom prst="rect">
            <a:avLst/>
          </a:prstGeom>
          <a:noFill/>
          <a:ln>
            <a:noFill/>
          </a:ln>
        </p:spPr>
      </p:pic>
    </p:spTree>
    <p:extLst>
      <p:ext uri="{BB962C8B-B14F-4D97-AF65-F5344CB8AC3E}">
        <p14:creationId xmlns:p14="http://schemas.microsoft.com/office/powerpoint/2010/main" val="9563508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6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l" b="1" dirty="0"/>
              <a:t>Interaction redaction </a:t>
            </a:r>
            <a:endParaRPr b="1" dirty="0"/>
          </a:p>
        </p:txBody>
      </p:sp>
      <p:pic>
        <p:nvPicPr>
          <p:cNvPr id="3" name="Google Shape;55;p13">
            <a:extLst>
              <a:ext uri="{FF2B5EF4-FFF2-40B4-BE49-F238E27FC236}">
                <a16:creationId xmlns:a16="http://schemas.microsoft.com/office/drawing/2014/main" xmlns="" id="{FDA6392A-3417-4F84-B9D0-CB6A01B3687F}"/>
              </a:ext>
            </a:extLst>
          </p:cNvPr>
          <p:cNvPicPr preferRelativeResize="0"/>
          <p:nvPr/>
        </p:nvPicPr>
        <p:blipFill>
          <a:blip r:embed="rId3">
            <a:alphaModFix/>
          </a:blip>
          <a:stretch>
            <a:fillRect/>
          </a:stretch>
        </p:blipFill>
        <p:spPr>
          <a:xfrm>
            <a:off x="7615825" y="4578263"/>
            <a:ext cx="1160226" cy="304395"/>
          </a:xfrm>
          <a:prstGeom prst="rect">
            <a:avLst/>
          </a:prstGeom>
          <a:noFill/>
          <a:ln>
            <a:noFill/>
          </a:ln>
        </p:spPr>
      </p:pic>
    </p:spTree>
    <p:extLst>
      <p:ext uri="{BB962C8B-B14F-4D97-AF65-F5344CB8AC3E}">
        <p14:creationId xmlns:p14="http://schemas.microsoft.com/office/powerpoint/2010/main" val="39258741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6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l-BE" b="1" dirty="0"/>
              <a:t>T</a:t>
            </a:r>
            <a:r>
              <a:rPr lang="nl" b="1" dirty="0"/>
              <a:t>hank you for your attention</a:t>
            </a:r>
            <a:br>
              <a:rPr lang="nl" b="1" dirty="0"/>
            </a:br>
            <a:r>
              <a:rPr lang="nl" b="1" dirty="0"/>
              <a:t>Let us interact. </a:t>
            </a:r>
            <a:r>
              <a:rPr lang="nl" b="1" dirty="0">
                <a:sym typeface="Wingdings" panose="05000000000000000000" pitchFamily="2" charset="2"/>
              </a:rPr>
              <a:t></a:t>
            </a:r>
            <a:r>
              <a:rPr lang="nl" b="1" dirty="0"/>
              <a:t> </a:t>
            </a:r>
            <a:endParaRPr b="1" dirty="0"/>
          </a:p>
        </p:txBody>
      </p:sp>
      <p:pic>
        <p:nvPicPr>
          <p:cNvPr id="3" name="Google Shape;55;p13">
            <a:extLst>
              <a:ext uri="{FF2B5EF4-FFF2-40B4-BE49-F238E27FC236}">
                <a16:creationId xmlns:a16="http://schemas.microsoft.com/office/drawing/2014/main" xmlns="" id="{E0128831-D9C5-4FD8-AAF1-CC6FF264DE37}"/>
              </a:ext>
            </a:extLst>
          </p:cNvPr>
          <p:cNvPicPr preferRelativeResize="0"/>
          <p:nvPr/>
        </p:nvPicPr>
        <p:blipFill>
          <a:blip r:embed="rId3">
            <a:alphaModFix/>
          </a:blip>
          <a:stretch>
            <a:fillRect/>
          </a:stretch>
        </p:blipFill>
        <p:spPr>
          <a:xfrm>
            <a:off x="7615825" y="4578263"/>
            <a:ext cx="1160226" cy="304395"/>
          </a:xfrm>
          <a:prstGeom prst="rect">
            <a:avLst/>
          </a:prstGeom>
          <a:noFill/>
          <a:ln>
            <a:noFill/>
          </a:ln>
        </p:spPr>
      </p:pic>
    </p:spTree>
    <p:extLst>
      <p:ext uri="{BB962C8B-B14F-4D97-AF65-F5344CB8AC3E}">
        <p14:creationId xmlns:p14="http://schemas.microsoft.com/office/powerpoint/2010/main" val="32761942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55;p13">
            <a:extLst>
              <a:ext uri="{FF2B5EF4-FFF2-40B4-BE49-F238E27FC236}">
                <a16:creationId xmlns:a16="http://schemas.microsoft.com/office/drawing/2014/main" xmlns="" id="{55D40A35-F2B0-4FE1-AD86-7FC4EAC11AC5}"/>
              </a:ext>
            </a:extLst>
          </p:cNvPr>
          <p:cNvPicPr preferRelativeResize="0"/>
          <p:nvPr/>
        </p:nvPicPr>
        <p:blipFill>
          <a:blip r:embed="rId2">
            <a:alphaModFix/>
          </a:blip>
          <a:stretch>
            <a:fillRect/>
          </a:stretch>
        </p:blipFill>
        <p:spPr>
          <a:xfrm>
            <a:off x="1302707" y="1647174"/>
            <a:ext cx="6432115" cy="1553227"/>
          </a:xfrm>
          <a:prstGeom prst="rect">
            <a:avLst/>
          </a:prstGeom>
          <a:noFill/>
          <a:ln>
            <a:noFill/>
          </a:ln>
        </p:spPr>
      </p:pic>
    </p:spTree>
    <p:extLst>
      <p:ext uri="{BB962C8B-B14F-4D97-AF65-F5344CB8AC3E}">
        <p14:creationId xmlns:p14="http://schemas.microsoft.com/office/powerpoint/2010/main" val="4651803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tekst&#10;&#10;Automatisch gegenereerde beschrijving">
            <a:extLst>
              <a:ext uri="{FF2B5EF4-FFF2-40B4-BE49-F238E27FC236}">
                <a16:creationId xmlns:a16="http://schemas.microsoft.com/office/drawing/2014/main" xmlns="" id="{C8E470EF-E085-401C-887D-3551EB37B8B0}"/>
              </a:ext>
            </a:extLst>
          </p:cNvPr>
          <p:cNvPicPr>
            <a:picLocks noChangeAspect="1"/>
          </p:cNvPicPr>
          <p:nvPr/>
        </p:nvPicPr>
        <p:blipFill>
          <a:blip r:embed="rId2"/>
          <a:stretch>
            <a:fillRect/>
          </a:stretch>
        </p:blipFill>
        <p:spPr>
          <a:xfrm>
            <a:off x="3781425" y="-3050625"/>
            <a:ext cx="5362575" cy="4724400"/>
          </a:xfrm>
          <a:prstGeom prst="rect">
            <a:avLst/>
          </a:prstGeom>
        </p:spPr>
      </p:pic>
      <p:pic>
        <p:nvPicPr>
          <p:cNvPr id="11" name="Afbeelding 10" descr="Afbeelding met tekst&#10;&#10;Automatisch gegenereerde beschrijving">
            <a:extLst>
              <a:ext uri="{FF2B5EF4-FFF2-40B4-BE49-F238E27FC236}">
                <a16:creationId xmlns:a16="http://schemas.microsoft.com/office/drawing/2014/main" xmlns="" id="{B4B58B33-B771-4BB9-A81A-69C8CB457637}"/>
              </a:ext>
            </a:extLst>
          </p:cNvPr>
          <p:cNvPicPr>
            <a:picLocks noChangeAspect="1"/>
          </p:cNvPicPr>
          <p:nvPr/>
        </p:nvPicPr>
        <p:blipFill rotWithShape="1">
          <a:blip r:embed="rId3"/>
          <a:srcRect t="13545" b="57954"/>
          <a:stretch/>
        </p:blipFill>
        <p:spPr>
          <a:xfrm>
            <a:off x="-471715" y="1699542"/>
            <a:ext cx="6270172" cy="1005218"/>
          </a:xfrm>
          <a:prstGeom prst="rect">
            <a:avLst/>
          </a:prstGeom>
        </p:spPr>
      </p:pic>
      <p:pic>
        <p:nvPicPr>
          <p:cNvPr id="3" name="Afbeelding 2" descr="Afbeelding met tekst&#10;&#10;Automatisch gegenereerde beschrijving">
            <a:extLst>
              <a:ext uri="{FF2B5EF4-FFF2-40B4-BE49-F238E27FC236}">
                <a16:creationId xmlns:a16="http://schemas.microsoft.com/office/drawing/2014/main" xmlns="" id="{C89BECD2-D20C-4A25-B0E8-58C3AA2CE624}"/>
              </a:ext>
            </a:extLst>
          </p:cNvPr>
          <p:cNvPicPr>
            <a:picLocks noChangeAspect="1"/>
          </p:cNvPicPr>
          <p:nvPr/>
        </p:nvPicPr>
        <p:blipFill>
          <a:blip r:embed="rId4"/>
          <a:stretch>
            <a:fillRect/>
          </a:stretch>
        </p:blipFill>
        <p:spPr>
          <a:xfrm>
            <a:off x="0" y="2704760"/>
            <a:ext cx="4582164" cy="2438740"/>
          </a:xfrm>
          <a:prstGeom prst="rect">
            <a:avLst/>
          </a:prstGeom>
        </p:spPr>
      </p:pic>
      <p:pic>
        <p:nvPicPr>
          <p:cNvPr id="12" name="Afbeelding 11">
            <a:extLst>
              <a:ext uri="{FF2B5EF4-FFF2-40B4-BE49-F238E27FC236}">
                <a16:creationId xmlns:a16="http://schemas.microsoft.com/office/drawing/2014/main" xmlns="" id="{C510EB58-7F0F-4F03-94B6-0FED1DF1969A}"/>
              </a:ext>
            </a:extLst>
          </p:cNvPr>
          <p:cNvPicPr>
            <a:picLocks noChangeAspect="1"/>
          </p:cNvPicPr>
          <p:nvPr/>
        </p:nvPicPr>
        <p:blipFill rotWithShape="1">
          <a:blip r:embed="rId5"/>
          <a:srcRect l="49889" t="32824" r="17143" b="16748"/>
          <a:stretch/>
        </p:blipFill>
        <p:spPr>
          <a:xfrm>
            <a:off x="4171256" y="2196059"/>
            <a:ext cx="6482791" cy="2788884"/>
          </a:xfrm>
          <a:prstGeom prst="rect">
            <a:avLst/>
          </a:prstGeom>
        </p:spPr>
      </p:pic>
      <p:pic>
        <p:nvPicPr>
          <p:cNvPr id="7" name="Afbeelding 6" descr="Afbeelding met tekst, schermafbeelding, elektronica&#10;&#10;Automatisch gegenereerde beschrijving">
            <a:extLst>
              <a:ext uri="{FF2B5EF4-FFF2-40B4-BE49-F238E27FC236}">
                <a16:creationId xmlns:a16="http://schemas.microsoft.com/office/drawing/2014/main" xmlns="" id="{5FDB9CE9-C79B-4751-A214-81414B8BF9ED}"/>
              </a:ext>
            </a:extLst>
          </p:cNvPr>
          <p:cNvPicPr>
            <a:picLocks noChangeAspect="1"/>
          </p:cNvPicPr>
          <p:nvPr/>
        </p:nvPicPr>
        <p:blipFill rotWithShape="1">
          <a:blip r:embed="rId6"/>
          <a:srcRect t="36828"/>
          <a:stretch/>
        </p:blipFill>
        <p:spPr>
          <a:xfrm>
            <a:off x="4171256" y="1639207"/>
            <a:ext cx="4972744" cy="1648914"/>
          </a:xfrm>
          <a:prstGeom prst="rect">
            <a:avLst/>
          </a:prstGeom>
        </p:spPr>
      </p:pic>
      <p:pic>
        <p:nvPicPr>
          <p:cNvPr id="9" name="Afbeelding 8" descr="Afbeelding met tekst&#10;&#10;Automatisch gegenereerde beschrijving">
            <a:extLst>
              <a:ext uri="{FF2B5EF4-FFF2-40B4-BE49-F238E27FC236}">
                <a16:creationId xmlns:a16="http://schemas.microsoft.com/office/drawing/2014/main" xmlns="" id="{230E2C93-503A-487A-A835-7DD321D3A31C}"/>
              </a:ext>
            </a:extLst>
          </p:cNvPr>
          <p:cNvPicPr>
            <a:picLocks noChangeAspect="1"/>
          </p:cNvPicPr>
          <p:nvPr/>
        </p:nvPicPr>
        <p:blipFill>
          <a:blip r:embed="rId7"/>
          <a:stretch>
            <a:fillRect/>
          </a:stretch>
        </p:blipFill>
        <p:spPr>
          <a:xfrm>
            <a:off x="0" y="0"/>
            <a:ext cx="3624148" cy="1673775"/>
          </a:xfrm>
          <a:prstGeom prst="rect">
            <a:avLst/>
          </a:prstGeom>
        </p:spPr>
      </p:pic>
    </p:spTree>
    <p:extLst>
      <p:ext uri="{BB962C8B-B14F-4D97-AF65-F5344CB8AC3E}">
        <p14:creationId xmlns:p14="http://schemas.microsoft.com/office/powerpoint/2010/main" val="350007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st&#10;&#10;Automatisch gegenereerde beschrijving">
            <a:extLst>
              <a:ext uri="{FF2B5EF4-FFF2-40B4-BE49-F238E27FC236}">
                <a16:creationId xmlns:a16="http://schemas.microsoft.com/office/drawing/2014/main" xmlns="" id="{B0DF8922-4BF8-417B-88C2-6410D9D0F68D}"/>
              </a:ext>
            </a:extLst>
          </p:cNvPr>
          <p:cNvPicPr>
            <a:picLocks noChangeAspect="1"/>
          </p:cNvPicPr>
          <p:nvPr/>
        </p:nvPicPr>
        <p:blipFill>
          <a:blip r:embed="rId2"/>
          <a:stretch>
            <a:fillRect/>
          </a:stretch>
        </p:blipFill>
        <p:spPr>
          <a:xfrm>
            <a:off x="-61840" y="285664"/>
            <a:ext cx="9267679" cy="1210854"/>
          </a:xfrm>
          <a:prstGeom prst="rect">
            <a:avLst/>
          </a:prstGeom>
        </p:spPr>
      </p:pic>
      <p:pic>
        <p:nvPicPr>
          <p:cNvPr id="5" name="Afbeelding 4" descr="Afbeelding met tekst&#10;&#10;Automatisch gegenereerde beschrijving">
            <a:extLst>
              <a:ext uri="{FF2B5EF4-FFF2-40B4-BE49-F238E27FC236}">
                <a16:creationId xmlns:a16="http://schemas.microsoft.com/office/drawing/2014/main" xmlns="" id="{325E928C-B97A-4FB0-85AC-CF3EB54E8A71}"/>
              </a:ext>
            </a:extLst>
          </p:cNvPr>
          <p:cNvPicPr>
            <a:picLocks noChangeAspect="1"/>
          </p:cNvPicPr>
          <p:nvPr/>
        </p:nvPicPr>
        <p:blipFill rotWithShape="1">
          <a:blip r:embed="rId3"/>
          <a:srcRect b="88197"/>
          <a:stretch/>
        </p:blipFill>
        <p:spPr>
          <a:xfrm>
            <a:off x="0" y="1567059"/>
            <a:ext cx="9187381" cy="1299148"/>
          </a:xfrm>
          <a:prstGeom prst="rect">
            <a:avLst/>
          </a:prstGeom>
        </p:spPr>
      </p:pic>
      <p:pic>
        <p:nvPicPr>
          <p:cNvPr id="7" name="Afbeelding 6" descr="Afbeelding met tekst&#10;&#10;Automatisch gegenereerde beschrijving">
            <a:extLst>
              <a:ext uri="{FF2B5EF4-FFF2-40B4-BE49-F238E27FC236}">
                <a16:creationId xmlns:a16="http://schemas.microsoft.com/office/drawing/2014/main" xmlns="" id="{4097F04A-10C1-4037-8CF9-BA5A07D444BF}"/>
              </a:ext>
            </a:extLst>
          </p:cNvPr>
          <p:cNvPicPr>
            <a:picLocks noChangeAspect="1"/>
          </p:cNvPicPr>
          <p:nvPr/>
        </p:nvPicPr>
        <p:blipFill>
          <a:blip r:embed="rId4"/>
          <a:stretch>
            <a:fillRect/>
          </a:stretch>
        </p:blipFill>
        <p:spPr>
          <a:xfrm>
            <a:off x="0" y="2986092"/>
            <a:ext cx="9124567" cy="1854995"/>
          </a:xfrm>
          <a:prstGeom prst="rect">
            <a:avLst/>
          </a:prstGeom>
        </p:spPr>
      </p:pic>
    </p:spTree>
    <p:extLst>
      <p:ext uri="{BB962C8B-B14F-4D97-AF65-F5344CB8AC3E}">
        <p14:creationId xmlns:p14="http://schemas.microsoft.com/office/powerpoint/2010/main" val="13040171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2DF9DA8A-8A3B-4297-A142-99C9C94EAB10}"/>
              </a:ext>
            </a:extLst>
          </p:cNvPr>
          <p:cNvSpPr>
            <a:spLocks noGrp="1"/>
          </p:cNvSpPr>
          <p:nvPr>
            <p:ph type="title"/>
          </p:nvPr>
        </p:nvSpPr>
        <p:spPr/>
        <p:txBody>
          <a:bodyPr/>
          <a:lstStyle/>
          <a:p>
            <a:r>
              <a:rPr lang="nl-BE" dirty="0" err="1"/>
              <a:t>Continued</a:t>
            </a:r>
            <a:r>
              <a:rPr lang="nl-BE" dirty="0"/>
              <a:t> </a:t>
            </a:r>
            <a:r>
              <a:rPr lang="nl-BE" dirty="0" err="1"/>
              <a:t>due</a:t>
            </a:r>
            <a:r>
              <a:rPr lang="nl-BE" dirty="0"/>
              <a:t> </a:t>
            </a:r>
            <a:r>
              <a:rPr lang="nl-BE" dirty="0" err="1"/>
              <a:t>to</a:t>
            </a:r>
            <a:r>
              <a:rPr lang="nl-BE" dirty="0"/>
              <a:t> </a:t>
            </a:r>
            <a:r>
              <a:rPr lang="nl-BE" dirty="0" err="1"/>
              <a:t>success</a:t>
            </a:r>
            <a:endParaRPr lang="nl-BE" dirty="0"/>
          </a:p>
        </p:txBody>
      </p:sp>
    </p:spTree>
    <p:extLst>
      <p:ext uri="{BB962C8B-B14F-4D97-AF65-F5344CB8AC3E}">
        <p14:creationId xmlns:p14="http://schemas.microsoft.com/office/powerpoint/2010/main" val="9370914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xmlns="" id="{F1ACEEAC-0F78-49FC-917E-D891E7D6246E}"/>
              </a:ext>
            </a:extLst>
          </p:cNvPr>
          <p:cNvSpPr txBox="1"/>
          <p:nvPr/>
        </p:nvSpPr>
        <p:spPr>
          <a:xfrm>
            <a:off x="261256" y="3483429"/>
            <a:ext cx="9325430" cy="1508105"/>
          </a:xfrm>
          <a:prstGeom prst="rect">
            <a:avLst/>
          </a:prstGeom>
          <a:noFill/>
        </p:spPr>
        <p:txBody>
          <a:bodyPr wrap="square" rtlCol="0">
            <a:spAutoFit/>
          </a:bodyPr>
          <a:lstStyle/>
          <a:p>
            <a:r>
              <a:rPr lang="nl-BE" sz="1800" dirty="0">
                <a:hlinkClick r:id="rId2"/>
              </a:rPr>
              <a:t>Raf.tubbax@vrt.be</a:t>
            </a:r>
            <a:r>
              <a:rPr lang="nl-BE" sz="1800" dirty="0"/>
              <a:t>	</a:t>
            </a:r>
            <a:r>
              <a:rPr lang="nl-BE" sz="1800" dirty="0">
                <a:hlinkClick r:id="rId3"/>
              </a:rPr>
              <a:t>Youssra.bouydiri@vrt.be</a:t>
            </a:r>
            <a:r>
              <a:rPr lang="nl-BE" sz="1800" dirty="0"/>
              <a:t>             </a:t>
            </a:r>
            <a:r>
              <a:rPr lang="nl-BE" sz="1800" dirty="0">
                <a:hlinkClick r:id="rId4"/>
              </a:rPr>
              <a:t>Thomas.holvoet@vrt.be</a:t>
            </a:r>
            <a:endParaRPr lang="nl-BE" sz="1800" dirty="0"/>
          </a:p>
          <a:p>
            <a:endParaRPr lang="nl-BE" sz="1800" dirty="0"/>
          </a:p>
          <a:p>
            <a:endParaRPr lang="nl-BE" sz="2000" dirty="0"/>
          </a:p>
          <a:p>
            <a:endParaRPr lang="nl-BE" sz="3600" dirty="0"/>
          </a:p>
        </p:txBody>
      </p:sp>
      <p:pic>
        <p:nvPicPr>
          <p:cNvPr id="4" name="Afbeelding 3">
            <a:extLst>
              <a:ext uri="{FF2B5EF4-FFF2-40B4-BE49-F238E27FC236}">
                <a16:creationId xmlns:a16="http://schemas.microsoft.com/office/drawing/2014/main" xmlns="" id="{FD961672-54F8-4664-8F1B-5337C6940F05}"/>
              </a:ext>
            </a:extLst>
          </p:cNvPr>
          <p:cNvPicPr>
            <a:picLocks noChangeAspect="1"/>
          </p:cNvPicPr>
          <p:nvPr/>
        </p:nvPicPr>
        <p:blipFill>
          <a:blip r:embed="rId5"/>
          <a:stretch>
            <a:fillRect/>
          </a:stretch>
        </p:blipFill>
        <p:spPr>
          <a:xfrm flipH="1">
            <a:off x="463775" y="564843"/>
            <a:ext cx="1909312" cy="2545749"/>
          </a:xfrm>
          <a:prstGeom prst="rect">
            <a:avLst/>
          </a:prstGeom>
        </p:spPr>
      </p:pic>
      <p:pic>
        <p:nvPicPr>
          <p:cNvPr id="6" name="Afbeelding 5" descr="Afbeelding met persoon&#10;&#10;Automatisch gegenereerde beschrijving">
            <a:extLst>
              <a:ext uri="{FF2B5EF4-FFF2-40B4-BE49-F238E27FC236}">
                <a16:creationId xmlns:a16="http://schemas.microsoft.com/office/drawing/2014/main" xmlns="" id="{79231E14-DD41-445C-A10B-884248F06FF3}"/>
              </a:ext>
            </a:extLst>
          </p:cNvPr>
          <p:cNvPicPr>
            <a:picLocks noChangeAspect="1"/>
          </p:cNvPicPr>
          <p:nvPr/>
        </p:nvPicPr>
        <p:blipFill>
          <a:blip r:embed="rId6"/>
          <a:stretch>
            <a:fillRect/>
          </a:stretch>
        </p:blipFill>
        <p:spPr>
          <a:xfrm>
            <a:off x="3514045" y="564843"/>
            <a:ext cx="1909312" cy="2545749"/>
          </a:xfrm>
          <a:prstGeom prst="rect">
            <a:avLst/>
          </a:prstGeom>
        </p:spPr>
      </p:pic>
      <p:pic>
        <p:nvPicPr>
          <p:cNvPr id="8" name="Afbeelding 7" descr="Afbeelding met persoon, muur, person, bril&#10;&#10;Automatisch gegenereerde beschrijving">
            <a:extLst>
              <a:ext uri="{FF2B5EF4-FFF2-40B4-BE49-F238E27FC236}">
                <a16:creationId xmlns:a16="http://schemas.microsoft.com/office/drawing/2014/main" xmlns="" id="{0AC2DE0A-564A-492B-911F-C01D2361DB64}"/>
              </a:ext>
            </a:extLst>
          </p:cNvPr>
          <p:cNvPicPr>
            <a:picLocks noChangeAspect="1"/>
          </p:cNvPicPr>
          <p:nvPr/>
        </p:nvPicPr>
        <p:blipFill>
          <a:blip r:embed="rId7"/>
          <a:stretch>
            <a:fillRect/>
          </a:stretch>
        </p:blipFill>
        <p:spPr>
          <a:xfrm>
            <a:off x="6416899" y="564845"/>
            <a:ext cx="1909311" cy="2545748"/>
          </a:xfrm>
          <a:prstGeom prst="rect">
            <a:avLst/>
          </a:prstGeom>
        </p:spPr>
      </p:pic>
    </p:spTree>
    <p:extLst>
      <p:ext uri="{BB962C8B-B14F-4D97-AF65-F5344CB8AC3E}">
        <p14:creationId xmlns:p14="http://schemas.microsoft.com/office/powerpoint/2010/main" val="6776640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xmlns="" id="{759BEE26-E239-4007-AD96-5C25675B2E57}"/>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4168866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FD6C0800-FA44-4519-BBCC-4CF65E97D3D0}"/>
              </a:ext>
            </a:extLst>
          </p:cNvPr>
          <p:cNvSpPr>
            <a:spLocks noGrp="1"/>
          </p:cNvSpPr>
          <p:nvPr>
            <p:ph type="title"/>
          </p:nvPr>
        </p:nvSpPr>
        <p:spPr>
          <a:xfrm>
            <a:off x="311700" y="2085535"/>
            <a:ext cx="8520600" cy="841800"/>
          </a:xfrm>
        </p:spPr>
        <p:txBody>
          <a:bodyPr/>
          <a:lstStyle/>
          <a:p>
            <a:r>
              <a:rPr lang="nl-BE" dirty="0"/>
              <a:t>Be </a:t>
            </a:r>
            <a:r>
              <a:rPr lang="nl-BE" dirty="0" err="1"/>
              <a:t>careful</a:t>
            </a:r>
            <a:r>
              <a:rPr lang="nl-BE" dirty="0"/>
              <a:t> on </a:t>
            </a:r>
            <a:r>
              <a:rPr lang="nl-BE" dirty="0" err="1"/>
              <a:t>your</a:t>
            </a:r>
            <a:r>
              <a:rPr lang="nl-BE" dirty="0"/>
              <a:t> personal </a:t>
            </a:r>
            <a:r>
              <a:rPr lang="nl-BE" dirty="0" err="1"/>
              <a:t>social</a:t>
            </a:r>
            <a:r>
              <a:rPr lang="nl-BE" dirty="0"/>
              <a:t> media</a:t>
            </a:r>
            <a:br>
              <a:rPr lang="nl-BE" dirty="0"/>
            </a:br>
            <a:r>
              <a:rPr lang="nl-BE" dirty="0"/>
              <a:t/>
            </a:r>
            <a:br>
              <a:rPr lang="nl-BE" dirty="0"/>
            </a:br>
            <a:r>
              <a:rPr lang="nl-BE" sz="1600" dirty="0"/>
              <a:t>https://www.vrt.be/nl/over-de-vrt/beleid/beroepsethiek/10-geboden-voor-sociale-media/</a:t>
            </a:r>
            <a:br>
              <a:rPr lang="nl-BE" sz="1600" dirty="0"/>
            </a:br>
            <a:endParaRPr lang="nl-BE" sz="1600" dirty="0"/>
          </a:p>
        </p:txBody>
      </p:sp>
    </p:spTree>
    <p:extLst>
      <p:ext uri="{BB962C8B-B14F-4D97-AF65-F5344CB8AC3E}">
        <p14:creationId xmlns:p14="http://schemas.microsoft.com/office/powerpoint/2010/main" val="38192931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xmlns="" id="{90013F14-2D0F-40B3-9C6D-B620824EE522}"/>
              </a:ext>
            </a:extLst>
          </p:cNvPr>
          <p:cNvPicPr>
            <a:picLocks noChangeAspect="1"/>
          </p:cNvPicPr>
          <p:nvPr/>
        </p:nvPicPr>
        <p:blipFill>
          <a:blip r:embed="rId2"/>
          <a:stretch>
            <a:fillRect/>
          </a:stretch>
        </p:blipFill>
        <p:spPr>
          <a:xfrm>
            <a:off x="2031" y="0"/>
            <a:ext cx="9139938" cy="5143500"/>
          </a:xfrm>
          <a:prstGeom prst="rect">
            <a:avLst/>
          </a:prstGeom>
        </p:spPr>
      </p:pic>
    </p:spTree>
    <p:extLst>
      <p:ext uri="{BB962C8B-B14F-4D97-AF65-F5344CB8AC3E}">
        <p14:creationId xmlns:p14="http://schemas.microsoft.com/office/powerpoint/2010/main" val="471903671"/>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1063</Words>
  <Application>Microsoft Office PowerPoint</Application>
  <PresentationFormat>On-screen Show (16:9)</PresentationFormat>
  <Paragraphs>147</Paragraphs>
  <Slides>67</Slides>
  <Notes>52</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Simple Light</vt:lpstr>
      <vt:lpstr>Social Media Moderation</vt:lpstr>
      <vt:lpstr>News ombudsman</vt:lpstr>
      <vt:lpstr>PowerPoint Presentation</vt:lpstr>
      <vt:lpstr>PowerPoint Presentation</vt:lpstr>
      <vt:lpstr>“It is about time we eradicate radical islam, together with normal Muslims.”</vt:lpstr>
      <vt:lpstr>PowerPoint Presentation</vt:lpstr>
      <vt:lpstr>“The meausures are virological nonsense and an unacceptable limitation of our freedom, I, and many others with me refuse to follow them. No muzzling with masks, no hand disinfection and hugging we do as much as we want…”</vt:lpstr>
      <vt:lpstr>Yes, this really was on our Facebookpages </vt:lpstr>
      <vt:lpstr>Why moderation ? </vt:lpstr>
      <vt:lpstr>Why moderation on social media?</vt:lpstr>
      <vt:lpstr>It is a duty Although we sometimes forget about it, our redaction statute actually says that we have to do it.</vt:lpstr>
      <vt:lpstr>It helps our brand</vt:lpstr>
      <vt:lpstr>Why moderation on social media?  </vt:lpstr>
      <vt:lpstr>PowerPoint Presentation</vt:lpstr>
      <vt:lpstr>PowerPoint Presentation</vt:lpstr>
      <vt:lpstr>PowerPoint Presentation</vt:lpstr>
      <vt:lpstr>“What’s he looking for in politics, this clodhopper? How much commonplace scum they have among them at Vlaamse Belang ?”</vt:lpstr>
      <vt:lpstr>PowerPoint Presentation</vt:lpstr>
      <vt:lpstr>PowerPoint Presentation</vt:lpstr>
      <vt:lpstr>To answer helps !</vt:lpstr>
      <vt:lpstr>PowerPoint Presentation</vt:lpstr>
      <vt:lpstr>PowerPoint Presentation</vt:lpstr>
      <vt:lpstr>PowerPoint Presentation</vt:lpstr>
      <vt:lpstr>Why Moderation? </vt:lpstr>
      <vt:lpstr>the experiment </vt:lpstr>
      <vt:lpstr>The Experiment </vt:lpstr>
      <vt:lpstr>The Experiment itself</vt:lpstr>
      <vt:lpstr>The User Rules</vt:lpstr>
      <vt:lpstr>The new user rules</vt:lpstr>
      <vt:lpstr>Textgain app</vt:lpstr>
      <vt:lpstr>PowerPoint Presentation</vt:lpstr>
      <vt:lpstr>PowerPoint Presentation</vt:lpstr>
      <vt:lpstr>PowerPoint Presentation</vt:lpstr>
      <vt:lpstr>PowerPoint Presentation</vt:lpstr>
      <vt:lpstr>De Textgain app</vt:lpstr>
      <vt:lpstr>What did we learn?</vt:lpstr>
      <vt:lpstr>Moderation op Twitter</vt:lpstr>
      <vt:lpstr>What did we learn?</vt:lpstr>
      <vt:lpstr>Moderation on Twitter is partially expected by users on our own twitter “channels”</vt:lpstr>
      <vt:lpstr>Opportunities</vt:lpstr>
      <vt:lpstr>PowerPoint Presentation</vt:lpstr>
      <vt:lpstr>PowerPoint Presentation</vt:lpstr>
      <vt:lpstr>PowerPoint Presentation</vt:lpstr>
      <vt:lpstr>Impact moderation ?</vt:lpstr>
      <vt:lpstr>Impact moderation ?  VRT NWS on Facebook  became a less toxic environment</vt:lpstr>
      <vt:lpstr>Impact: numbers</vt:lpstr>
      <vt:lpstr>VRT NWS // Textgain-measuring (jan - dec)</vt:lpstr>
      <vt:lpstr>VRT NWS // Textgain-measuring (nov - dec)</vt:lpstr>
      <vt:lpstr>VRT NWS vs. Terzake // Textgain-measuring</vt:lpstr>
      <vt:lpstr>Textgain-measuring overview (sept - dec)</vt:lpstr>
      <vt:lpstr>Conclusions</vt:lpstr>
      <vt:lpstr>Conclusions : </vt:lpstr>
      <vt:lpstr>Conclusions</vt:lpstr>
      <vt:lpstr>PowerPoint Presentation</vt:lpstr>
      <vt:lpstr>The Future?</vt:lpstr>
      <vt:lpstr>Social media are not a one way channel, they are SOCIAL </vt:lpstr>
      <vt:lpstr>Interaction is a fourth medium</vt:lpstr>
      <vt:lpstr>Interaction redaction </vt:lpstr>
      <vt:lpstr>Thank you for your attention Let us interact.  </vt:lpstr>
      <vt:lpstr>PowerPoint Presentation</vt:lpstr>
      <vt:lpstr>PowerPoint Presentation</vt:lpstr>
      <vt:lpstr>PowerPoint Presentation</vt:lpstr>
      <vt:lpstr>Continued due to success</vt:lpstr>
      <vt:lpstr>PowerPoint Presentation</vt:lpstr>
      <vt:lpstr>PowerPoint Presentation</vt:lpstr>
      <vt:lpstr>Be careful on your personal social media  https://www.vrt.be/nl/over-de-vrt/beleid/beroepsethiek/10-geboden-voor-sociale-media/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Moderatie Sociale Media</dc:title>
  <dc:creator>Tim Pauwels</dc:creator>
  <cp:lastModifiedBy>Alan Sunderland</cp:lastModifiedBy>
  <cp:revision>61</cp:revision>
  <dcterms:modified xsi:type="dcterms:W3CDTF">2021-09-10T04:56:03Z</dcterms:modified>
</cp:coreProperties>
</file>